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65" r:id="rId4"/>
    <p:sldId id="267" r:id="rId5"/>
    <p:sldId id="266" r:id="rId6"/>
    <p:sldId id="272" r:id="rId7"/>
    <p:sldId id="27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7402" autoAdjust="0"/>
  </p:normalViewPr>
  <p:slideViewPr>
    <p:cSldViewPr>
      <p:cViewPr varScale="1">
        <p:scale>
          <a:sx n="74" d="100"/>
          <a:sy n="74" d="100"/>
        </p:scale>
        <p:origin x="-126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CDA199-28B0-4CBF-B0E3-B2CF06BDC46E}" type="datetimeFigureOut">
              <a:rPr lang="en-GB" smtClean="0"/>
              <a:t>24/10/2019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2D987-7479-41AA-9AB1-CFCC1C62BD60}" type="slidenum">
              <a:rPr lang="en-GB" smtClean="0"/>
              <a:t>‹#›</a:t>
            </a:fld>
            <a:endParaRPr lang="en-GB"/>
          </a:p>
        </p:txBody>
      </p:sp>
    </p:spTree>
    <p:extLst>
      <p:ext uri="{BB962C8B-B14F-4D97-AF65-F5344CB8AC3E}">
        <p14:creationId xmlns:p14="http://schemas.microsoft.com/office/powerpoint/2010/main" val="1540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62186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158086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2438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23757C-9424-437C-ACAA-1450F3140318}" type="datetimeFigureOut">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50917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3757C-9424-437C-ACAA-1450F3140318}" type="datetimeFigureOut">
              <a:rPr lang="en-GB" smtClean="0"/>
              <a:t>24/10/2019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91643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23757C-9424-437C-ACAA-1450F3140318}" type="datetimeFigureOut">
              <a:rPr lang="en-GB" smtClean="0"/>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29479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23757C-9424-437C-ACAA-1450F3140318}" type="datetimeFigureOut">
              <a:rPr lang="en-GB" smtClean="0"/>
              <a:t>24/10/2019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49885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23757C-9424-437C-ACAA-1450F3140318}" type="datetimeFigureOut">
              <a:rPr lang="en-GB" smtClean="0"/>
              <a:t>24/10/2019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13599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3757C-9424-437C-ACAA-1450F3140318}" type="datetimeFigureOut">
              <a:rPr lang="en-GB" smtClean="0"/>
              <a:t>24/10/2019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81469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64105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3757C-9424-437C-ACAA-1450F3140318}" type="datetimeFigureOut">
              <a:rPr lang="en-GB" smtClean="0"/>
              <a:t>24/10/2019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3CF5CA-9652-4E23-A082-8F386AE4DEE3}" type="slidenum">
              <a:rPr lang="en-GB" smtClean="0"/>
              <a:t>‹#›</a:t>
            </a:fld>
            <a:endParaRPr lang="en-GB"/>
          </a:p>
        </p:txBody>
      </p:sp>
    </p:spTree>
    <p:extLst>
      <p:ext uri="{BB962C8B-B14F-4D97-AF65-F5344CB8AC3E}">
        <p14:creationId xmlns:p14="http://schemas.microsoft.com/office/powerpoint/2010/main" val="3477267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3757C-9424-437C-ACAA-1450F3140318}" type="datetimeFigureOut">
              <a:rPr lang="en-GB" smtClean="0"/>
              <a:t>24/10/2019</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CF5CA-9652-4E23-A082-8F386AE4DEE3}" type="slidenum">
              <a:rPr lang="en-GB" smtClean="0"/>
              <a:t>‹#›</a:t>
            </a:fld>
            <a:endParaRPr lang="en-GB"/>
          </a:p>
        </p:txBody>
      </p:sp>
    </p:spTree>
    <p:extLst>
      <p:ext uri="{BB962C8B-B14F-4D97-AF65-F5344CB8AC3E}">
        <p14:creationId xmlns:p14="http://schemas.microsoft.com/office/powerpoint/2010/main" val="817528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764704"/>
            <a:ext cx="3627090" cy="3627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94066" y="5598449"/>
            <a:ext cx="5526578" cy="461665"/>
          </a:xfrm>
          <a:prstGeom prst="rect">
            <a:avLst/>
          </a:prstGeom>
          <a:noFill/>
        </p:spPr>
        <p:txBody>
          <a:bodyPr wrap="none" rtlCol="0">
            <a:spAutoFit/>
          </a:bodyPr>
          <a:lstStyle/>
          <a:p>
            <a:r>
              <a:rPr lang="en-GB" sz="2400" dirty="0">
                <a:solidFill>
                  <a:prstClr val="black"/>
                </a:solidFill>
                <a:latin typeface="SassoonCRInfant" panose="02010503020300020003" pitchFamily="2" charset="0"/>
              </a:rPr>
              <a:t>Week Beginning :    </a:t>
            </a:r>
            <a:r>
              <a:rPr lang="en-GB" sz="2400" dirty="0" smtClean="0">
                <a:solidFill>
                  <a:prstClr val="black"/>
                </a:solidFill>
                <a:latin typeface="SassoonCRInfant" panose="02010503020300020003" pitchFamily="2" charset="0"/>
              </a:rPr>
              <a:t>Monday </a:t>
            </a:r>
            <a:r>
              <a:rPr lang="en-GB" sz="2400" dirty="0" smtClean="0">
                <a:solidFill>
                  <a:prstClr val="black"/>
                </a:solidFill>
                <a:latin typeface="SassoonCRInfant" panose="02010503020300020003" pitchFamily="2" charset="0"/>
              </a:rPr>
              <a:t>28</a:t>
            </a:r>
            <a:r>
              <a:rPr lang="en-GB" sz="2400" baseline="30000" dirty="0" smtClean="0">
                <a:solidFill>
                  <a:prstClr val="black"/>
                </a:solidFill>
                <a:latin typeface="SassoonCRInfant" panose="02010503020300020003" pitchFamily="2" charset="0"/>
              </a:rPr>
              <a:t>th</a:t>
            </a:r>
            <a:r>
              <a:rPr lang="en-GB" sz="2400" dirty="0" smtClean="0">
                <a:solidFill>
                  <a:prstClr val="black"/>
                </a:solidFill>
                <a:latin typeface="SassoonCRInfant" panose="02010503020300020003" pitchFamily="2" charset="0"/>
              </a:rPr>
              <a:t> October</a:t>
            </a:r>
            <a:endParaRPr lang="en-GB" sz="2400" dirty="0">
              <a:solidFill>
                <a:prstClr val="black"/>
              </a:solidFill>
              <a:latin typeface="SassoonCRInfant" panose="02010503020300020003" pitchFamily="2" charset="0"/>
            </a:endParaRPr>
          </a:p>
        </p:txBody>
      </p:sp>
      <p:sp>
        <p:nvSpPr>
          <p:cNvPr id="5" name="TextBox 4"/>
          <p:cNvSpPr txBox="1"/>
          <p:nvPr/>
        </p:nvSpPr>
        <p:spPr>
          <a:xfrm>
            <a:off x="3062257" y="4524638"/>
            <a:ext cx="3120278" cy="523220"/>
          </a:xfrm>
          <a:prstGeom prst="rect">
            <a:avLst/>
          </a:prstGeom>
          <a:noFill/>
        </p:spPr>
        <p:txBody>
          <a:bodyPr wrap="none" rtlCol="0">
            <a:spAutoFit/>
          </a:bodyPr>
          <a:lstStyle/>
          <a:p>
            <a:r>
              <a:rPr lang="en-GB" sz="2800" dirty="0">
                <a:solidFill>
                  <a:prstClr val="black"/>
                </a:solidFill>
                <a:latin typeface="SassoonCRInfant" panose="02010503020300020003" pitchFamily="2" charset="0"/>
              </a:rPr>
              <a:t>Our weekly bulletin </a:t>
            </a:r>
          </a:p>
        </p:txBody>
      </p:sp>
    </p:spTree>
    <p:extLst>
      <p:ext uri="{BB962C8B-B14F-4D97-AF65-F5344CB8AC3E}">
        <p14:creationId xmlns:p14="http://schemas.microsoft.com/office/powerpoint/2010/main" val="351403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66954548"/>
              </p:ext>
            </p:extLst>
          </p:nvPr>
        </p:nvGraphicFramePr>
        <p:xfrm>
          <a:off x="19325" y="620690"/>
          <a:ext cx="9124675" cy="5796330"/>
        </p:xfrm>
        <a:graphic>
          <a:graphicData uri="http://schemas.openxmlformats.org/drawingml/2006/table">
            <a:tbl>
              <a:tblPr firstRow="1" firstCol="1" bandRow="1"/>
              <a:tblGrid>
                <a:gridCol w="1505162"/>
                <a:gridCol w="1124433"/>
                <a:gridCol w="3323737"/>
                <a:gridCol w="3171343"/>
              </a:tblGrid>
              <a:tr h="432687">
                <a:tc>
                  <a:txBody>
                    <a:bodyPr/>
                    <a:lstStyle/>
                    <a:p>
                      <a:pPr>
                        <a:lnSpc>
                          <a:spcPct val="115000"/>
                        </a:lnSpc>
                        <a:spcAft>
                          <a:spcPts val="0"/>
                        </a:spcAft>
                      </a:pPr>
                      <a:r>
                        <a:rPr lang="en-GB" sz="1800" dirty="0">
                          <a:effectLst/>
                          <a:latin typeface="SassoonCRInfant"/>
                          <a:ea typeface="Calibri"/>
                          <a:cs typeface="Times New Roman"/>
                        </a:rPr>
                        <a:t>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SassoonCRInfant"/>
                          <a:ea typeface="Calibri"/>
                          <a:cs typeface="Times New Roman"/>
                        </a:rPr>
                        <a:t>Date</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SassoonCRInfant" panose="02010503020300020003" pitchFamily="2" charset="0"/>
                          <a:ea typeface="Calibri"/>
                          <a:cs typeface="Times New Roman"/>
                        </a:rPr>
                        <a:t>In School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a:effectLst/>
                          <a:latin typeface="SassoonCRInfant" panose="02010503020300020003" pitchFamily="2" charset="0"/>
                          <a:ea typeface="Calibri"/>
                          <a:cs typeface="Times New Roman"/>
                        </a:rPr>
                        <a:t>Events  and Trips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6526">
                <a:tc>
                  <a:txBody>
                    <a:bodyPr/>
                    <a:lstStyle/>
                    <a:p>
                      <a:pPr>
                        <a:lnSpc>
                          <a:spcPct val="115000"/>
                        </a:lnSpc>
                        <a:spcAft>
                          <a:spcPts val="0"/>
                        </a:spcAft>
                      </a:pPr>
                      <a:r>
                        <a:rPr lang="en-GB" sz="1800" dirty="0">
                          <a:effectLst/>
                          <a:latin typeface="SassoonCRInfant"/>
                          <a:ea typeface="Calibri"/>
                          <a:cs typeface="Times New Roman"/>
                        </a:rPr>
                        <a:t>Monday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smtClean="0">
                          <a:effectLst/>
                          <a:latin typeface="Calibri"/>
                          <a:ea typeface="Calibri"/>
                          <a:cs typeface="Times New Roman"/>
                        </a:rPr>
                        <a:t>28</a:t>
                      </a:r>
                      <a:r>
                        <a:rPr lang="en-GB" sz="1800" baseline="30000" dirty="0" smtClean="0">
                          <a:effectLst/>
                          <a:latin typeface="Calibri"/>
                          <a:ea typeface="Calibri"/>
                          <a:cs typeface="Times New Roman"/>
                        </a:rPr>
                        <a:t>th</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kumimoji="0" lang="en-GB" sz="2000" b="1" i="0" u="none" strike="noStrike" kern="1200" cap="none" spc="0" normalizeH="0" baseline="0" noProof="0" dirty="0" smtClean="0">
                        <a:ln>
                          <a:noFill/>
                        </a:ln>
                        <a:solidFill>
                          <a:prstClr val="black"/>
                        </a:solidFill>
                        <a:effectLst/>
                        <a:uLnTx/>
                        <a:uFillTx/>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GB" sz="1800" dirty="0" smtClean="0">
                          <a:effectLst/>
                          <a:latin typeface="SassoonCRInfant" panose="02010503020300020003" pitchFamily="2" charset="0"/>
                          <a:ea typeface="Calibri"/>
                          <a:cs typeface="Times New Roman"/>
                        </a:rPr>
                        <a:t>S3 Swimming (p1&amp;2)</a:t>
                      </a:r>
                      <a:endParaRPr lang="en-GB" sz="1800" dirty="0" smtClean="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04155">
                <a:tc>
                  <a:txBody>
                    <a:bodyPr/>
                    <a:lstStyle/>
                    <a:p>
                      <a:pPr>
                        <a:lnSpc>
                          <a:spcPct val="115000"/>
                        </a:lnSpc>
                        <a:spcAft>
                          <a:spcPts val="0"/>
                        </a:spcAft>
                      </a:pPr>
                      <a:r>
                        <a:rPr lang="en-GB" sz="1800" dirty="0">
                          <a:effectLst/>
                          <a:latin typeface="SassoonCRInfant"/>
                          <a:ea typeface="Calibri"/>
                          <a:cs typeface="Times New Roman"/>
                        </a:rPr>
                        <a:t>Tuesday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t>29</a:t>
                      </a:r>
                      <a:r>
                        <a:rPr lang="en-GB" baseline="30000" dirty="0" smtClean="0"/>
                        <a:t>th</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dirty="0" smtClean="0"/>
                        <a:t>Dog Safety Workshops S1-3</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193">
                <a:tc>
                  <a:txBody>
                    <a:bodyPr/>
                    <a:lstStyle/>
                    <a:p>
                      <a:pPr>
                        <a:lnSpc>
                          <a:spcPct val="115000"/>
                        </a:lnSpc>
                        <a:spcAft>
                          <a:spcPts val="0"/>
                        </a:spcAft>
                      </a:pPr>
                      <a:r>
                        <a:rPr lang="en-GB" sz="1800">
                          <a:effectLst/>
                          <a:latin typeface="SassoonCRInfant"/>
                          <a:ea typeface="Calibri"/>
                          <a:cs typeface="Times New Roman"/>
                        </a:rPr>
                        <a:t>Wednesday</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Calibri"/>
                          <a:ea typeface="Calibri"/>
                          <a:cs typeface="Times New Roman"/>
                        </a:rPr>
                        <a:t>30</a:t>
                      </a:r>
                      <a:r>
                        <a:rPr lang="en-GB" sz="1800" baseline="30000" dirty="0" smtClean="0">
                          <a:effectLst/>
                          <a:latin typeface="Calibri"/>
                          <a:ea typeface="Calibri"/>
                          <a:cs typeface="Times New Roman"/>
                        </a:rPr>
                        <a:t>th</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SassoonCRInfant" panose="02010503020300020003" pitchFamily="2" charset="0"/>
                          <a:ea typeface="Calibri"/>
                          <a:cs typeface="Times New Roman"/>
                        </a:rPr>
                        <a:t>Dog Safety Workshops</a:t>
                      </a:r>
                      <a:r>
                        <a:rPr lang="en-GB" sz="1800" baseline="0" dirty="0" smtClean="0">
                          <a:effectLst/>
                          <a:latin typeface="SassoonCRInfant" panose="02010503020300020003" pitchFamily="2" charset="0"/>
                          <a:ea typeface="Calibri"/>
                          <a:cs typeface="Times New Roman"/>
                        </a:rPr>
                        <a:t> S1-3</a:t>
                      </a:r>
                    </a:p>
                    <a:p>
                      <a:pPr>
                        <a:lnSpc>
                          <a:spcPct val="115000"/>
                        </a:lnSpc>
                        <a:spcAft>
                          <a:spcPts val="0"/>
                        </a:spcAft>
                      </a:pPr>
                      <a:endParaRPr lang="en-GB" sz="1800" baseline="0" dirty="0" smtClean="0">
                        <a:effectLst/>
                        <a:latin typeface="SassoonCRInfant" panose="02010503020300020003" pitchFamily="2" charset="0"/>
                        <a:ea typeface="Calibri"/>
                        <a:cs typeface="Times New Roman"/>
                      </a:endParaRPr>
                    </a:p>
                    <a:p>
                      <a:pPr>
                        <a:lnSpc>
                          <a:spcPct val="115000"/>
                        </a:lnSpc>
                        <a:spcAft>
                          <a:spcPts val="0"/>
                        </a:spcAft>
                      </a:pPr>
                      <a:r>
                        <a:rPr lang="en-GB" sz="1800" baseline="0" dirty="0" smtClean="0">
                          <a:effectLst/>
                          <a:latin typeface="SassoonCRInfant" panose="02010503020300020003" pitchFamily="2" charset="0"/>
                          <a:ea typeface="Calibri"/>
                          <a:cs typeface="Times New Roman"/>
                        </a:rPr>
                        <a:t>S2 </a:t>
                      </a:r>
                      <a:r>
                        <a:rPr lang="en-GB" sz="1800" baseline="0" dirty="0" err="1" smtClean="0">
                          <a:effectLst/>
                          <a:latin typeface="SassoonCRInfant" panose="02010503020300020003" pitchFamily="2" charset="0"/>
                          <a:ea typeface="Calibri"/>
                          <a:cs typeface="Times New Roman"/>
                        </a:rPr>
                        <a:t>Bikeability</a:t>
                      </a:r>
                      <a:r>
                        <a:rPr lang="en-GB" sz="1800" baseline="0" dirty="0" smtClean="0">
                          <a:effectLst/>
                          <a:latin typeface="SassoonCRInfant" panose="02010503020300020003" pitchFamily="2" charset="0"/>
                          <a:ea typeface="Calibri"/>
                          <a:cs typeface="Times New Roman"/>
                        </a:rPr>
                        <a:t> (pm)</a:t>
                      </a: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375">
                <a:tc>
                  <a:txBody>
                    <a:bodyPr/>
                    <a:lstStyle/>
                    <a:p>
                      <a:pPr>
                        <a:lnSpc>
                          <a:spcPct val="115000"/>
                        </a:lnSpc>
                        <a:spcAft>
                          <a:spcPts val="0"/>
                        </a:spcAft>
                      </a:pPr>
                      <a:r>
                        <a:rPr lang="en-GB" sz="1800" dirty="0" smtClean="0">
                          <a:effectLst/>
                          <a:latin typeface="SassoonCRInfant"/>
                          <a:ea typeface="Calibri"/>
                          <a:cs typeface="Times New Roman"/>
                        </a:rPr>
                        <a:t>Thursday</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Calibri"/>
                          <a:ea typeface="Calibri"/>
                          <a:cs typeface="Times New Roman"/>
                        </a:rPr>
                        <a:t>31</a:t>
                      </a:r>
                      <a:r>
                        <a:rPr lang="en-GB" sz="1800" baseline="30000" dirty="0" smtClean="0">
                          <a:effectLst/>
                          <a:latin typeface="Calibri"/>
                          <a:ea typeface="Calibri"/>
                          <a:cs typeface="Times New Roman"/>
                        </a:rPr>
                        <a:t>st</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SassoonCRInfant" panose="02010503020300020003" pitchFamily="2" charset="0"/>
                          <a:ea typeface="Calibri"/>
                          <a:cs typeface="Times New Roman"/>
                        </a:rPr>
                        <a:t>Badminton Festival</a:t>
                      </a:r>
                      <a:r>
                        <a:rPr lang="en-GB" sz="1800" baseline="0" dirty="0" smtClean="0">
                          <a:effectLst/>
                          <a:latin typeface="SassoonCRInfant" panose="02010503020300020003" pitchFamily="2" charset="0"/>
                          <a:ea typeface="Calibri"/>
                          <a:cs typeface="Times New Roman"/>
                        </a:rPr>
                        <a:t> in </a:t>
                      </a:r>
                      <a:r>
                        <a:rPr lang="en-GB" sz="1800" baseline="0" dirty="0" err="1" smtClean="0">
                          <a:effectLst/>
                          <a:latin typeface="SassoonCRInfant" panose="02010503020300020003" pitchFamily="2" charset="0"/>
                          <a:ea typeface="Calibri"/>
                          <a:cs typeface="Times New Roman"/>
                        </a:rPr>
                        <a:t>Tranent</a:t>
                      </a:r>
                      <a:endParaRPr lang="en-GB" sz="1800" dirty="0">
                        <a:effectLst/>
                        <a:latin typeface="SassoonCRInfant" panose="02010503020300020003" pitchFamily="2"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687">
                <a:tc>
                  <a:txBody>
                    <a:bodyPr/>
                    <a:lstStyle/>
                    <a:p>
                      <a:pPr>
                        <a:lnSpc>
                          <a:spcPct val="115000"/>
                        </a:lnSpc>
                        <a:spcAft>
                          <a:spcPts val="0"/>
                        </a:spcAft>
                      </a:pPr>
                      <a:r>
                        <a:rPr lang="en-GB" sz="1800">
                          <a:effectLst/>
                          <a:latin typeface="SassoonCRInfant"/>
                          <a:ea typeface="Calibri"/>
                          <a:cs typeface="Times New Roman"/>
                        </a:rPr>
                        <a:t>Friday</a:t>
                      </a:r>
                      <a:endParaRPr lang="en-GB"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smtClean="0">
                          <a:effectLst/>
                          <a:latin typeface="Calibri"/>
                          <a:ea typeface="Calibri"/>
                          <a:cs typeface="Times New Roman"/>
                        </a:rPr>
                        <a:t>1</a:t>
                      </a:r>
                      <a:r>
                        <a:rPr lang="en-GB" sz="1800" baseline="30000" dirty="0" smtClean="0">
                          <a:effectLst/>
                          <a:latin typeface="Calibri"/>
                          <a:ea typeface="Calibri"/>
                          <a:cs typeface="Times New Roman"/>
                        </a:rPr>
                        <a:t>st</a:t>
                      </a:r>
                      <a:r>
                        <a:rPr lang="en-GB" sz="1800" dirty="0" smtClean="0">
                          <a:effectLst/>
                          <a:latin typeface="Calibri"/>
                          <a:ea typeface="Calibri"/>
                          <a:cs typeface="Times New Roman"/>
                        </a:rPr>
                        <a:t> November</a:t>
                      </a:r>
                      <a:endParaRPr lang="en-GB"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dirty="0">
                          <a:effectLst/>
                          <a:latin typeface="SassoonCRInfant" panose="02010503020300020003" pitchFamily="2" charset="0"/>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9865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889" y="3776473"/>
            <a:ext cx="2857136" cy="2633437"/>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9164"/>
            <a:ext cx="2559731" cy="34129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254" y="3617028"/>
            <a:ext cx="2214246" cy="2952328"/>
          </a:xfrm>
          <a:prstGeom prst="rect">
            <a:avLst/>
          </a:prstGeom>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83018"/>
            <a:ext cx="2505834" cy="3341113"/>
          </a:xfrm>
          <a:prstGeom prst="rect">
            <a:avLst/>
          </a:prstGeom>
        </p:spPr>
      </p:pic>
      <p:sp>
        <p:nvSpPr>
          <p:cNvPr id="8" name="TextBox 7"/>
          <p:cNvSpPr txBox="1"/>
          <p:nvPr/>
        </p:nvSpPr>
        <p:spPr>
          <a:xfrm>
            <a:off x="2739243" y="83018"/>
            <a:ext cx="3302645" cy="5509200"/>
          </a:xfrm>
          <a:prstGeom prst="rect">
            <a:avLst/>
          </a:prstGeom>
          <a:noFill/>
        </p:spPr>
        <p:txBody>
          <a:bodyPr wrap="square" rtlCol="0">
            <a:spAutoFit/>
          </a:bodyPr>
          <a:lstStyle/>
          <a:p>
            <a:r>
              <a:rPr lang="en-GB" sz="4400" dirty="0" smtClean="0">
                <a:solidFill>
                  <a:prstClr val="black"/>
                </a:solidFill>
              </a:rPr>
              <a:t>Not got your name down for camp yet?</a:t>
            </a:r>
          </a:p>
          <a:p>
            <a:endParaRPr lang="en-GB" sz="4400" dirty="0" smtClean="0">
              <a:solidFill>
                <a:prstClr val="black"/>
              </a:solidFill>
            </a:endParaRPr>
          </a:p>
          <a:p>
            <a:r>
              <a:rPr lang="en-GB" sz="4400" dirty="0" smtClean="0">
                <a:solidFill>
                  <a:prstClr val="black"/>
                </a:solidFill>
              </a:rPr>
              <a:t>See </a:t>
            </a:r>
          </a:p>
          <a:p>
            <a:r>
              <a:rPr lang="en-GB" sz="4400" dirty="0" smtClean="0">
                <a:solidFill>
                  <a:prstClr val="black"/>
                </a:solidFill>
              </a:rPr>
              <a:t>Mr Stewart or Mr Cox ASAP</a:t>
            </a:r>
            <a:endParaRPr lang="en-GB" sz="4400" dirty="0">
              <a:solidFill>
                <a:prstClr val="black"/>
              </a:solidFill>
            </a:endParaRPr>
          </a:p>
        </p:txBody>
      </p:sp>
    </p:spTree>
    <p:extLst>
      <p:ext uri="{BB962C8B-B14F-4D97-AF65-F5344CB8AC3E}">
        <p14:creationId xmlns:p14="http://schemas.microsoft.com/office/powerpoint/2010/main" val="1265807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187" t="18750" r="21764" b="9155"/>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320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208912" cy="5078313"/>
          </a:xfrm>
          <a:prstGeom prst="rect">
            <a:avLst/>
          </a:prstGeom>
        </p:spPr>
        <p:txBody>
          <a:bodyPr wrap="square">
            <a:spAutoFit/>
          </a:bodyPr>
          <a:lstStyle/>
          <a:p>
            <a:pPr algn="ctr" fontAlgn="base"/>
            <a:r>
              <a:rPr lang="en-GB" sz="3600" u="sng" dirty="0" smtClean="0">
                <a:solidFill>
                  <a:srgbClr val="000000"/>
                </a:solidFill>
                <a:latin typeface="SassoonCRInfant" panose="02010503020300020003" pitchFamily="2" charset="0"/>
              </a:rPr>
              <a:t>Dog’s Trust Dog Safety Workshops</a:t>
            </a:r>
          </a:p>
          <a:p>
            <a:pPr fontAlgn="base"/>
            <a:endParaRPr lang="en-GB" b="1" u="sng" dirty="0" smtClean="0">
              <a:solidFill>
                <a:srgbClr val="000000"/>
              </a:solidFill>
              <a:latin typeface="SassoonCRInfant" panose="02010503020300020003" pitchFamily="2" charset="0"/>
            </a:endParaRPr>
          </a:p>
          <a:p>
            <a:pPr fontAlgn="base"/>
            <a:endParaRPr lang="en-GB" b="1" u="sng" dirty="0" smtClean="0">
              <a:solidFill>
                <a:srgbClr val="000000"/>
              </a:solidFill>
              <a:latin typeface="SassoonCRInfant" panose="02010503020300020003" pitchFamily="2" charset="0"/>
            </a:endParaRPr>
          </a:p>
          <a:p>
            <a:pPr fontAlgn="base"/>
            <a:r>
              <a:rPr lang="en-GB" dirty="0" smtClean="0">
                <a:solidFill>
                  <a:srgbClr val="000000"/>
                </a:solidFill>
                <a:latin typeface="SassoonCRInfant" panose="02010503020300020003" pitchFamily="2" charset="0"/>
              </a:rPr>
              <a:t>Rachel, from the Dog’s Trust, will coming to talk to us about how to be safe around dogs. The workshops will be in the hall and last the whole lesson. Your teacher will be with you during the session. </a:t>
            </a:r>
            <a:endParaRPr lang="en-GB" dirty="0">
              <a:solidFill>
                <a:srgbClr val="000000"/>
              </a:solidFill>
              <a:latin typeface="SassoonCRInfant" panose="02010503020300020003" pitchFamily="2" charset="0"/>
            </a:endParaRPr>
          </a:p>
          <a:p>
            <a:pPr fontAlgn="base"/>
            <a:endParaRPr lang="en-GB" b="1" u="sng" dirty="0" smtClean="0">
              <a:solidFill>
                <a:srgbClr val="000000"/>
              </a:solidFill>
              <a:latin typeface="SassoonCRInfant" panose="02010503020300020003" pitchFamily="2" charset="0"/>
            </a:endParaRPr>
          </a:p>
          <a:p>
            <a:pPr fontAlgn="base"/>
            <a:r>
              <a:rPr lang="en-GB" b="1" u="sng" dirty="0" smtClean="0">
                <a:solidFill>
                  <a:srgbClr val="000000"/>
                </a:solidFill>
                <a:latin typeface="SassoonCRInfant" panose="02010503020300020003" pitchFamily="2" charset="0"/>
              </a:rPr>
              <a:t>Tuesday </a:t>
            </a:r>
            <a:r>
              <a:rPr lang="en-GB" b="1" u="sng" dirty="0">
                <a:solidFill>
                  <a:srgbClr val="000000"/>
                </a:solidFill>
                <a:latin typeface="SassoonCRInfant" panose="02010503020300020003" pitchFamily="2" charset="0"/>
              </a:rPr>
              <a:t>29th</a:t>
            </a:r>
            <a:endParaRPr lang="en-GB" dirty="0">
              <a:solidFill>
                <a:srgbClr val="000000"/>
              </a:solidFill>
              <a:latin typeface="SassoonCRInfant" panose="02010503020300020003" pitchFamily="2" charset="0"/>
            </a:endParaRPr>
          </a:p>
          <a:p>
            <a:pPr fontAlgn="base"/>
            <a:r>
              <a:rPr lang="en-GB" dirty="0">
                <a:solidFill>
                  <a:srgbClr val="000000"/>
                </a:solidFill>
                <a:latin typeface="SassoonCRInfant" panose="02010503020300020003" pitchFamily="2" charset="0"/>
              </a:rPr>
              <a:t>P2 - 1C</a:t>
            </a:r>
          </a:p>
          <a:p>
            <a:pPr fontAlgn="base"/>
            <a:r>
              <a:rPr lang="en-GB" dirty="0">
                <a:solidFill>
                  <a:srgbClr val="000000"/>
                </a:solidFill>
                <a:latin typeface="SassoonCRInfant" panose="02010503020300020003" pitchFamily="2" charset="0"/>
              </a:rPr>
              <a:t>P3 - 3C</a:t>
            </a:r>
          </a:p>
          <a:p>
            <a:pPr fontAlgn="base"/>
            <a:r>
              <a:rPr lang="en-GB" dirty="0">
                <a:solidFill>
                  <a:srgbClr val="000000"/>
                </a:solidFill>
                <a:latin typeface="SassoonCRInfant" panose="02010503020300020003" pitchFamily="2" charset="0"/>
              </a:rPr>
              <a:t>P4 - 1A + 3A</a:t>
            </a:r>
          </a:p>
          <a:p>
            <a:pPr fontAlgn="base"/>
            <a:r>
              <a:rPr lang="en-GB" dirty="0">
                <a:solidFill>
                  <a:srgbClr val="000000"/>
                </a:solidFill>
                <a:latin typeface="SassoonCRInfant" panose="02010503020300020003" pitchFamily="2" charset="0"/>
              </a:rPr>
              <a:t>P5 - 2A</a:t>
            </a:r>
          </a:p>
          <a:p>
            <a:pPr fontAlgn="base"/>
            <a:endParaRPr lang="en-GB" dirty="0">
              <a:solidFill>
                <a:srgbClr val="000000"/>
              </a:solidFill>
              <a:latin typeface="SassoonCRInfant" panose="02010503020300020003" pitchFamily="2" charset="0"/>
            </a:endParaRPr>
          </a:p>
          <a:p>
            <a:pPr fontAlgn="base"/>
            <a:r>
              <a:rPr lang="en-GB" b="1" u="sng" dirty="0">
                <a:solidFill>
                  <a:srgbClr val="000000"/>
                </a:solidFill>
                <a:latin typeface="SassoonCRInfant" panose="02010503020300020003" pitchFamily="2" charset="0"/>
              </a:rPr>
              <a:t>Wednesday 30th</a:t>
            </a:r>
            <a:endParaRPr lang="en-GB" dirty="0">
              <a:solidFill>
                <a:srgbClr val="000000"/>
              </a:solidFill>
              <a:latin typeface="SassoonCRInfant" panose="02010503020300020003" pitchFamily="2" charset="0"/>
            </a:endParaRPr>
          </a:p>
          <a:p>
            <a:pPr fontAlgn="base"/>
            <a:r>
              <a:rPr lang="en-GB" dirty="0">
                <a:solidFill>
                  <a:srgbClr val="000000"/>
                </a:solidFill>
                <a:latin typeface="SassoonCRInfant" panose="02010503020300020003" pitchFamily="2" charset="0"/>
              </a:rPr>
              <a:t>P3 - 2B</a:t>
            </a:r>
          </a:p>
          <a:p>
            <a:pPr fontAlgn="base"/>
            <a:r>
              <a:rPr lang="en-GB" dirty="0">
                <a:solidFill>
                  <a:srgbClr val="000000"/>
                </a:solidFill>
                <a:latin typeface="SassoonCRInfant" panose="02010503020300020003" pitchFamily="2" charset="0"/>
              </a:rPr>
              <a:t>P4 -1B</a:t>
            </a:r>
          </a:p>
          <a:p>
            <a:pPr fontAlgn="base"/>
            <a:r>
              <a:rPr lang="en-GB" dirty="0">
                <a:solidFill>
                  <a:srgbClr val="000000"/>
                </a:solidFill>
                <a:latin typeface="SassoonCRInfant" panose="02010503020300020003" pitchFamily="2" charset="0"/>
              </a:rPr>
              <a:t>P5 -3B</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868" y="4149080"/>
            <a:ext cx="4644008" cy="223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77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S2 </a:t>
            </a:r>
            <a:r>
              <a:rPr lang="en-GB" dirty="0" err="1" smtClean="0"/>
              <a:t>Bikeability</a:t>
            </a:r>
            <a:r>
              <a:rPr lang="en-GB" dirty="0" smtClean="0"/>
              <a:t/>
            </a:r>
            <a:br>
              <a:rPr lang="en-GB" dirty="0" smtClean="0"/>
            </a:br>
            <a:endParaRPr lang="en-GB" dirty="0"/>
          </a:p>
        </p:txBody>
      </p:sp>
      <p:sp>
        <p:nvSpPr>
          <p:cNvPr id="3" name="Content Placeholder 2"/>
          <p:cNvSpPr>
            <a:spLocks noGrp="1"/>
          </p:cNvSpPr>
          <p:nvPr>
            <p:ph idx="1"/>
          </p:nvPr>
        </p:nvSpPr>
        <p:spPr>
          <a:xfrm>
            <a:off x="395536" y="1041536"/>
            <a:ext cx="8229600" cy="4525963"/>
          </a:xfrm>
        </p:spPr>
        <p:txBody>
          <a:bodyPr>
            <a:normAutofit/>
          </a:bodyPr>
          <a:lstStyle/>
          <a:p>
            <a:pPr marL="0" indent="0">
              <a:buNone/>
            </a:pPr>
            <a:r>
              <a:rPr lang="en-GB" sz="2800" dirty="0" smtClean="0"/>
              <a:t>S2 will be starting their block of </a:t>
            </a:r>
            <a:r>
              <a:rPr lang="en-GB" sz="2800" dirty="0" err="1" smtClean="0"/>
              <a:t>BikeAbility</a:t>
            </a:r>
            <a:r>
              <a:rPr lang="en-GB" sz="2800" dirty="0" smtClean="0"/>
              <a:t> Level 2 out on the roads this Wednesday. </a:t>
            </a:r>
            <a:endParaRPr lang="en-GB" sz="2800" dirty="0" smtClean="0"/>
          </a:p>
          <a:p>
            <a:pPr marL="0" indent="0">
              <a:buNone/>
            </a:pPr>
            <a:endParaRPr lang="en-GB" sz="2800" dirty="0" smtClean="0"/>
          </a:p>
          <a:p>
            <a:pPr marL="0" indent="0">
              <a:buNone/>
            </a:pPr>
            <a:r>
              <a:rPr lang="en-GB" sz="2800" dirty="0" smtClean="0"/>
              <a:t>Can </a:t>
            </a:r>
            <a:r>
              <a:rPr lang="en-GB" sz="2800" dirty="0" smtClean="0"/>
              <a:t>pupils please bring warm sporty clothes so that you can cycle comfortably and also feel warm. Jogging bottoms and a hoody/light jacket would be ideal.</a:t>
            </a: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05064"/>
            <a:ext cx="4090764" cy="272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35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Badminton Festival</a:t>
            </a:r>
            <a:endParaRPr lang="en-GB" dirty="0"/>
          </a:p>
        </p:txBody>
      </p:sp>
      <p:sp>
        <p:nvSpPr>
          <p:cNvPr id="3" name="Content Placeholder 2"/>
          <p:cNvSpPr>
            <a:spLocks noGrp="1"/>
          </p:cNvSpPr>
          <p:nvPr>
            <p:ph idx="1"/>
          </p:nvPr>
        </p:nvSpPr>
        <p:spPr>
          <a:xfrm>
            <a:off x="442874" y="1268760"/>
            <a:ext cx="8147248" cy="2116831"/>
          </a:xfrm>
        </p:spPr>
        <p:txBody>
          <a:bodyPr>
            <a:normAutofit fontScale="70000" lnSpcReduction="20000"/>
          </a:bodyPr>
          <a:lstStyle/>
          <a:p>
            <a:pPr marL="0" indent="0">
              <a:buNone/>
            </a:pPr>
            <a:r>
              <a:rPr lang="en-GB" sz="4400" dirty="0" smtClean="0"/>
              <a:t>Good luck to all the pupils attending the Lothian </a:t>
            </a:r>
            <a:r>
              <a:rPr lang="en-GB" sz="4400" dirty="0"/>
              <a:t>Schools’ Disability Badminton Festival in </a:t>
            </a:r>
            <a:r>
              <a:rPr lang="en-GB" sz="4400" dirty="0" err="1"/>
              <a:t>Meadowmill</a:t>
            </a:r>
            <a:r>
              <a:rPr lang="en-GB" sz="4400" dirty="0"/>
              <a:t> Sports </a:t>
            </a:r>
            <a:r>
              <a:rPr lang="en-GB" sz="4400" dirty="0" smtClean="0"/>
              <a:t>Centre on </a:t>
            </a:r>
            <a:r>
              <a:rPr lang="en-GB" sz="4400" dirty="0" smtClean="0"/>
              <a:t>Thursday. </a:t>
            </a:r>
          </a:p>
          <a:p>
            <a:pPr marL="0" indent="0">
              <a:buNone/>
            </a:pPr>
            <a:r>
              <a:rPr lang="en-GB" sz="4400" dirty="0" smtClean="0"/>
              <a:t>It </a:t>
            </a:r>
            <a:r>
              <a:rPr lang="en-GB" sz="4400" dirty="0" smtClean="0"/>
              <a:t>should be a really fun filled day. Please remember to bring your PE kit.</a:t>
            </a:r>
            <a:endParaRPr lang="en-GB" sz="4400" dirty="0"/>
          </a:p>
        </p:txBody>
      </p:sp>
      <p:sp>
        <p:nvSpPr>
          <p:cNvPr id="4" name="AutoShape 2" descr="Image result for badminton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697814"/>
            <a:ext cx="4752528" cy="316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879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2566</TotalTime>
  <Words>222</Words>
  <Application>Microsoft Office PowerPoint</Application>
  <PresentationFormat>On-screen Show (4:3)</PresentationFormat>
  <Paragraphs>50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S2 Bikeability </vt:lpstr>
      <vt:lpstr>Badminton Festival</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Cook</dc:creator>
  <cp:lastModifiedBy>Belinda Cook</cp:lastModifiedBy>
  <cp:revision>31</cp:revision>
  <dcterms:created xsi:type="dcterms:W3CDTF">2019-09-26T08:48:50Z</dcterms:created>
  <dcterms:modified xsi:type="dcterms:W3CDTF">2019-10-25T04:28:47Z</dcterms:modified>
</cp:coreProperties>
</file>