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2" r:id="rId6"/>
  </p:sldMasterIdLst>
  <p:notesMasterIdLst>
    <p:notesMasterId r:id="rId18"/>
  </p:notesMasterIdLst>
  <p:sldIdLst>
    <p:sldId id="257" r:id="rId7"/>
    <p:sldId id="258" r:id="rId8"/>
    <p:sldId id="281" r:id="rId9"/>
    <p:sldId id="296" r:id="rId10"/>
    <p:sldId id="295" r:id="rId11"/>
    <p:sldId id="291" r:id="rId12"/>
    <p:sldId id="292" r:id="rId13"/>
    <p:sldId id="293" r:id="rId14"/>
    <p:sldId id="294" r:id="rId15"/>
    <p:sldId id="27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7402"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DA199-28B0-4CBF-B0E3-B2CF06BDC46E}" type="datetimeFigureOut">
              <a:rPr lang="en-GB" smtClean="0"/>
              <a:t>15/11/2019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2D987-7479-41AA-9AB1-CFCC1C62BD60}" type="slidenum">
              <a:rPr lang="en-GB" smtClean="0"/>
              <a:t>‹#›</a:t>
            </a:fld>
            <a:endParaRPr lang="en-GB"/>
          </a:p>
        </p:txBody>
      </p:sp>
    </p:spTree>
    <p:extLst>
      <p:ext uri="{BB962C8B-B14F-4D97-AF65-F5344CB8AC3E}">
        <p14:creationId xmlns:p14="http://schemas.microsoft.com/office/powerpoint/2010/main" val="1540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62186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58086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24387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744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005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303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387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592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642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940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859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50917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2447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827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2007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961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541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91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684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20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500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8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3757C-9424-437C-ACAA-1450F3140318}"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16434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242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717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528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772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4336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7087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610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491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4900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558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23757C-9424-437C-ACAA-1450F3140318}"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294798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8001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255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7967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4399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1022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17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69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2812602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4"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767440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44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23757C-9424-437C-ACAA-1450F3140318}" type="datetimeFigureOut">
              <a:rPr lang="en-GB" smtClean="0"/>
              <a:t>15/11/2019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988581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7770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948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598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9334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6756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5799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2257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1084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0370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822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23757C-9424-437C-ACAA-1450F3140318}" type="datetimeFigureOut">
              <a:rPr lang="en-GB" smtClean="0"/>
              <a:t>15/11/2019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13599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253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3757C-9424-437C-ACAA-1450F3140318}" type="datetimeFigureOut">
              <a:rPr lang="en-GB" smtClean="0"/>
              <a:t>15/11/2019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81469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64105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47726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3757C-9424-437C-ACAA-1450F3140318}" type="datetimeFigureOut">
              <a:rPr lang="en-GB" smtClean="0"/>
              <a:t>15/11/2019</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CF5CA-9652-4E23-A082-8F386AE4DEE3}" type="slidenum">
              <a:rPr lang="en-GB" smtClean="0"/>
              <a:t>‹#›</a:t>
            </a:fld>
            <a:endParaRPr lang="en-GB"/>
          </a:p>
        </p:txBody>
      </p:sp>
    </p:spTree>
    <p:extLst>
      <p:ext uri="{BB962C8B-B14F-4D97-AF65-F5344CB8AC3E}">
        <p14:creationId xmlns:p14="http://schemas.microsoft.com/office/powerpoint/2010/main" val="81752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357E5-B5AA-4F20-B38D-EA9130C029FD}"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CA393-387A-4F19-924C-BCC14AB982F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3162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555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7CEC2-699E-423D-B079-680594F6825C}"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0BD5B-08F1-461C-9229-D7168B5783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0182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310981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51851-F1AA-4ABE-AA9C-A7EEC7C3E5B5}" type="datetimeFigureOut">
              <a:rPr lang="en-GB" smtClean="0">
                <a:solidFill>
                  <a:prstClr val="black">
                    <a:tint val="75000"/>
                  </a:prstClr>
                </a:solidFill>
              </a:rPr>
              <a:pPr/>
              <a:t>15/11/2019</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6305B-97C6-4F60-809B-CED67212CA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6111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witter.com/scottishbktrust/status/1177127725049491457" TargetMode="External"/><Relationship Id="rId1" Type="http://schemas.openxmlformats.org/officeDocument/2006/relationships/slideLayout" Target="../slideLayouts/slideLayout4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764704"/>
            <a:ext cx="3627090" cy="362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94067" y="5598451"/>
            <a:ext cx="5982022" cy="461665"/>
          </a:xfrm>
          <a:prstGeom prst="rect">
            <a:avLst/>
          </a:prstGeom>
          <a:noFill/>
        </p:spPr>
        <p:txBody>
          <a:bodyPr wrap="none" rtlCol="0">
            <a:spAutoFit/>
          </a:bodyPr>
          <a:lstStyle/>
          <a:p>
            <a:r>
              <a:rPr lang="en-GB" sz="2400" dirty="0">
                <a:solidFill>
                  <a:prstClr val="black"/>
                </a:solidFill>
                <a:latin typeface="SassoonCRInfant" panose="02010503020300020003" pitchFamily="2" charset="0"/>
              </a:rPr>
              <a:t>Week Beginning :    </a:t>
            </a:r>
            <a:r>
              <a:rPr lang="en-GB" sz="2400" dirty="0" smtClean="0">
                <a:solidFill>
                  <a:prstClr val="black"/>
                </a:solidFill>
                <a:latin typeface="SassoonCRInfant" panose="02010503020300020003" pitchFamily="2" charset="0"/>
              </a:rPr>
              <a:t>Monday 18</a:t>
            </a:r>
            <a:r>
              <a:rPr lang="en-GB" sz="2400" baseline="30000" dirty="0" smtClean="0">
                <a:solidFill>
                  <a:prstClr val="black"/>
                </a:solidFill>
                <a:latin typeface="SassoonCRInfant" panose="02010503020300020003" pitchFamily="2" charset="0"/>
              </a:rPr>
              <a:t>th</a:t>
            </a:r>
            <a:r>
              <a:rPr lang="en-GB" sz="2400" dirty="0" smtClean="0">
                <a:solidFill>
                  <a:prstClr val="black"/>
                </a:solidFill>
                <a:latin typeface="SassoonCRInfant" panose="02010503020300020003" pitchFamily="2" charset="0"/>
              </a:rPr>
              <a:t>  November</a:t>
            </a:r>
            <a:endParaRPr lang="en-GB" sz="2400" dirty="0">
              <a:solidFill>
                <a:prstClr val="black"/>
              </a:solidFill>
              <a:latin typeface="SassoonCRInfant" panose="02010503020300020003" pitchFamily="2" charset="0"/>
            </a:endParaRPr>
          </a:p>
        </p:txBody>
      </p:sp>
      <p:sp>
        <p:nvSpPr>
          <p:cNvPr id="5" name="TextBox 4"/>
          <p:cNvSpPr txBox="1"/>
          <p:nvPr/>
        </p:nvSpPr>
        <p:spPr>
          <a:xfrm>
            <a:off x="3062257" y="4524638"/>
            <a:ext cx="3120278" cy="523220"/>
          </a:xfrm>
          <a:prstGeom prst="rect">
            <a:avLst/>
          </a:prstGeom>
          <a:noFill/>
        </p:spPr>
        <p:txBody>
          <a:bodyPr wrap="none" rtlCol="0">
            <a:spAutoFit/>
          </a:bodyPr>
          <a:lstStyle/>
          <a:p>
            <a:r>
              <a:rPr lang="en-GB" sz="2800" dirty="0">
                <a:solidFill>
                  <a:prstClr val="black"/>
                </a:solidFill>
                <a:latin typeface="SassoonCRInfant" panose="02010503020300020003" pitchFamily="2" charset="0"/>
              </a:rPr>
              <a:t>Our weekly bulletin </a:t>
            </a:r>
          </a:p>
        </p:txBody>
      </p:sp>
    </p:spTree>
    <p:extLst>
      <p:ext uri="{BB962C8B-B14F-4D97-AF65-F5344CB8AC3E}">
        <p14:creationId xmlns:p14="http://schemas.microsoft.com/office/powerpoint/2010/main" val="351403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711" y="0"/>
            <a:ext cx="7086289"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007" y="332656"/>
            <a:ext cx="8229600" cy="1143000"/>
          </a:xfrm>
        </p:spPr>
        <p:txBody>
          <a:bodyPr>
            <a:normAutofit/>
          </a:bodyPr>
          <a:lstStyle/>
          <a:p>
            <a:pPr algn="l"/>
            <a:r>
              <a:rPr lang="en-GB" sz="3600" dirty="0" smtClean="0">
                <a:latin typeface="SassoonCRInfant" panose="02010503020300020003" pitchFamily="2" charset="0"/>
              </a:rPr>
              <a:t>Christmas Fayre Requests</a:t>
            </a:r>
            <a:endParaRPr lang="en-GB" sz="3600" dirty="0">
              <a:latin typeface="SassoonCRInfant" panose="02010503020300020003" pitchFamily="2"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Annie and Ms Fallon are </a:t>
            </a:r>
          </a:p>
          <a:p>
            <a:pPr marL="0" indent="0">
              <a:buNone/>
            </a:pPr>
            <a:r>
              <a:rPr lang="en-GB" dirty="0" smtClean="0"/>
              <a:t>making bird feeders to sell </a:t>
            </a:r>
          </a:p>
          <a:p>
            <a:pPr marL="0" indent="0">
              <a:buNone/>
            </a:pPr>
            <a:r>
              <a:rPr lang="en-GB" dirty="0" smtClean="0"/>
              <a:t>at the Christmas Fayre. </a:t>
            </a:r>
          </a:p>
          <a:p>
            <a:pPr marL="0" indent="0">
              <a:buNone/>
            </a:pPr>
            <a:endParaRPr lang="en-GB" dirty="0" smtClean="0"/>
          </a:p>
          <a:p>
            <a:pPr marL="0" indent="0">
              <a:buNone/>
            </a:pPr>
            <a:endParaRPr lang="en-GB" dirty="0" smtClean="0"/>
          </a:p>
          <a:p>
            <a:pPr marL="0" indent="0">
              <a:buNone/>
            </a:pPr>
            <a:r>
              <a:rPr lang="en-GB" dirty="0" smtClean="0"/>
              <a:t>If you have any spare ribbon or empty tins (soup, beans </a:t>
            </a:r>
            <a:r>
              <a:rPr lang="en-GB" dirty="0" err="1" smtClean="0"/>
              <a:t>etc</a:t>
            </a:r>
            <a:r>
              <a:rPr lang="en-GB" dirty="0" smtClean="0"/>
              <a:t>) please could you bring them into school for them to use.</a:t>
            </a:r>
          </a:p>
          <a:p>
            <a:pPr marL="0" indent="0">
              <a:buNone/>
            </a:pPr>
            <a:endParaRPr lang="en-GB" dirty="0"/>
          </a:p>
          <a:p>
            <a:pPr marL="0" indent="0" algn="ctr">
              <a:buNone/>
            </a:pPr>
            <a:r>
              <a:rPr lang="en-GB" dirty="0" smtClean="0"/>
              <a:t>Thank you </a:t>
            </a:r>
            <a:endParaRPr lang="en-GB" dirty="0"/>
          </a:p>
        </p:txBody>
      </p:sp>
      <p:pic>
        <p:nvPicPr>
          <p:cNvPr id="2050" name="Picture 2" descr="C:\Program Files (x86)\Microsoft Office\MEDIA\CAGCAT10\j018329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5" y="4932592"/>
            <a:ext cx="1724025" cy="184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0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70" y="-27312"/>
            <a:ext cx="6530327" cy="335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136449"/>
            <a:ext cx="4411016" cy="584775"/>
          </a:xfrm>
          <a:prstGeom prst="rect">
            <a:avLst/>
          </a:prstGeom>
          <a:noFill/>
        </p:spPr>
        <p:txBody>
          <a:bodyPr wrap="none" rtlCol="0">
            <a:spAutoFit/>
          </a:bodyPr>
          <a:lstStyle/>
          <a:p>
            <a:r>
              <a:rPr lang="en-GB" sz="3200" dirty="0" smtClean="0">
                <a:latin typeface="SassoonCRInfant" panose="02010503020300020003" pitchFamily="2" charset="0"/>
              </a:rPr>
              <a:t>Christmas Fayre Requests</a:t>
            </a:r>
            <a:endParaRPr lang="en-GB" sz="3200" dirty="0">
              <a:latin typeface="SassoonCRInfant" panose="02010503020300020003" pitchFamily="2" charset="0"/>
            </a:endParaRPr>
          </a:p>
        </p:txBody>
      </p:sp>
      <p:sp>
        <p:nvSpPr>
          <p:cNvPr id="3" name="TextBox 2"/>
          <p:cNvSpPr txBox="1"/>
          <p:nvPr/>
        </p:nvSpPr>
        <p:spPr>
          <a:xfrm>
            <a:off x="179512" y="796062"/>
            <a:ext cx="8753358" cy="6001643"/>
          </a:xfrm>
          <a:prstGeom prst="rect">
            <a:avLst/>
          </a:prstGeom>
          <a:noFill/>
        </p:spPr>
        <p:txBody>
          <a:bodyPr wrap="none" rtlCol="0">
            <a:spAutoFit/>
          </a:bodyPr>
          <a:lstStyle/>
          <a:p>
            <a:r>
              <a:rPr lang="en-GB" sz="2400" dirty="0" smtClean="0">
                <a:latin typeface="SassoonCRInfant" panose="02010503020300020003" pitchFamily="2" charset="0"/>
              </a:rPr>
              <a:t>3C are making Christmas gift tags and planting </a:t>
            </a:r>
          </a:p>
          <a:p>
            <a:r>
              <a:rPr lang="en-GB" sz="2400" dirty="0" smtClean="0">
                <a:latin typeface="SassoonCRInfant" panose="02010503020300020003" pitchFamily="2" charset="0"/>
              </a:rPr>
              <a:t>seasonal bulbs.</a:t>
            </a:r>
          </a:p>
          <a:p>
            <a:r>
              <a:rPr lang="en-GB" sz="2400" dirty="0" smtClean="0">
                <a:latin typeface="SassoonCRInfant" panose="02010503020300020003" pitchFamily="2" charset="0"/>
              </a:rPr>
              <a:t>If you have any old cards (just the front of them) </a:t>
            </a:r>
          </a:p>
          <a:p>
            <a:r>
              <a:rPr lang="en-GB" sz="2400" dirty="0" smtClean="0">
                <a:latin typeface="SassoonCRInfant" panose="02010503020300020003" pitchFamily="2" charset="0"/>
              </a:rPr>
              <a:t>please could you bring them in.</a:t>
            </a:r>
            <a:endParaRPr lang="en-GB" sz="2400" dirty="0">
              <a:latin typeface="SassoonCRInfant" panose="02010503020300020003" pitchFamily="2" charset="0"/>
            </a:endParaRPr>
          </a:p>
          <a:p>
            <a:endParaRPr lang="en-GB" sz="2400" dirty="0" smtClean="0">
              <a:latin typeface="SassoonCRInfant" panose="02010503020300020003" pitchFamily="2" charset="0"/>
            </a:endParaRPr>
          </a:p>
          <a:p>
            <a:endParaRPr lang="en-GB" sz="2400" dirty="0">
              <a:latin typeface="SassoonCRInfant" panose="02010503020300020003" pitchFamily="2" charset="0"/>
            </a:endParaRPr>
          </a:p>
          <a:p>
            <a:endParaRPr lang="en-GB" sz="2400" dirty="0" smtClean="0">
              <a:latin typeface="SassoonCRInfant" panose="02010503020300020003" pitchFamily="2" charset="0"/>
            </a:endParaRPr>
          </a:p>
          <a:p>
            <a:endParaRPr lang="en-GB" sz="2400" dirty="0">
              <a:latin typeface="SassoonCRInfant" panose="02010503020300020003" pitchFamily="2" charset="0"/>
            </a:endParaRPr>
          </a:p>
          <a:p>
            <a:endParaRPr lang="en-GB" sz="2400" dirty="0" smtClean="0">
              <a:latin typeface="SassoonCRInfant" panose="02010503020300020003" pitchFamily="2" charset="0"/>
            </a:endParaRPr>
          </a:p>
          <a:p>
            <a:endParaRPr lang="en-GB" sz="2400" dirty="0" smtClean="0">
              <a:latin typeface="SassoonCRInfant" panose="02010503020300020003" pitchFamily="2" charset="0"/>
            </a:endParaRPr>
          </a:p>
          <a:p>
            <a:endParaRPr lang="en-GB" sz="2400" dirty="0" smtClean="0">
              <a:latin typeface="SassoonCRInfant" panose="02010503020300020003" pitchFamily="2" charset="0"/>
            </a:endParaRPr>
          </a:p>
          <a:p>
            <a:endParaRPr lang="en-GB" sz="2400" dirty="0" smtClean="0">
              <a:latin typeface="SassoonCRInfant" panose="02010503020300020003" pitchFamily="2" charset="0"/>
            </a:endParaRPr>
          </a:p>
          <a:p>
            <a:r>
              <a:rPr lang="en-GB" sz="2400" dirty="0" smtClean="0">
                <a:latin typeface="SassoonCRInfant" panose="02010503020300020003" pitchFamily="2" charset="0"/>
              </a:rPr>
              <a:t>If you have any bulbs (hyacinths, snowdrops, daffodils, </a:t>
            </a:r>
            <a:r>
              <a:rPr lang="en-GB" sz="2400" dirty="0" err="1" smtClean="0">
                <a:latin typeface="SassoonCRInfant" panose="02010503020300020003" pitchFamily="2" charset="0"/>
              </a:rPr>
              <a:t>etc</a:t>
            </a:r>
            <a:r>
              <a:rPr lang="en-GB" sz="2400" dirty="0" smtClean="0">
                <a:latin typeface="SassoonCRInfant" panose="02010503020300020003" pitchFamily="2" charset="0"/>
              </a:rPr>
              <a:t>) that you </a:t>
            </a:r>
          </a:p>
          <a:p>
            <a:r>
              <a:rPr lang="en-GB" sz="2400" dirty="0" smtClean="0">
                <a:latin typeface="SassoonCRInfant" panose="02010503020300020003" pitchFamily="2" charset="0"/>
              </a:rPr>
              <a:t>can donate, we’d really appreciate them.</a:t>
            </a:r>
          </a:p>
          <a:p>
            <a:endParaRPr lang="en-GB" sz="2400" dirty="0">
              <a:latin typeface="SassoonCRInfant" panose="02010503020300020003" pitchFamily="2" charset="0"/>
            </a:endParaRPr>
          </a:p>
          <a:p>
            <a:r>
              <a:rPr lang="en-GB" sz="2400" dirty="0" smtClean="0">
                <a:latin typeface="SassoonCRInfant" panose="02010503020300020003" pitchFamily="2" charset="0"/>
              </a:rPr>
              <a:t>If you have any ribbon, to help decorate the pots, that would be fab.</a:t>
            </a:r>
            <a:endParaRPr lang="en-GB" sz="2400" dirty="0">
              <a:latin typeface="SassoonCRInfant" panose="02010503020300020003"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28" y="272532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37" y="2708920"/>
            <a:ext cx="19335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7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7411054"/>
              </p:ext>
            </p:extLst>
          </p:nvPr>
        </p:nvGraphicFramePr>
        <p:xfrm>
          <a:off x="19326" y="620692"/>
          <a:ext cx="9124675" cy="5616623"/>
        </p:xfrm>
        <a:graphic>
          <a:graphicData uri="http://schemas.openxmlformats.org/drawingml/2006/table">
            <a:tbl>
              <a:tblPr firstRow="1" firstCol="1" bandRow="1"/>
              <a:tblGrid>
                <a:gridCol w="1505162"/>
                <a:gridCol w="1124433"/>
                <a:gridCol w="3323737"/>
                <a:gridCol w="3171343"/>
              </a:tblGrid>
              <a:tr h="432687">
                <a:tc>
                  <a:txBody>
                    <a:bodyPr/>
                    <a:lstStyle/>
                    <a:p>
                      <a:pPr>
                        <a:lnSpc>
                          <a:spcPct val="115000"/>
                        </a:lnSpc>
                        <a:spcAft>
                          <a:spcPts val="0"/>
                        </a:spcAft>
                      </a:pPr>
                      <a:r>
                        <a:rPr lang="en-GB" sz="1800" dirty="0">
                          <a:effectLst/>
                          <a:latin typeface="SassoonCRInfant"/>
                          <a:ea typeface="Calibri"/>
                          <a:cs typeface="Times New Roman"/>
                        </a:rPr>
                        <a:t>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SassoonCRInfant"/>
                          <a:ea typeface="Calibri"/>
                          <a:cs typeface="Times New Roman"/>
                        </a:rPr>
                        <a:t>Date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In School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Events  and Trips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526">
                <a:tc>
                  <a:txBody>
                    <a:bodyPr/>
                    <a:lstStyle/>
                    <a:p>
                      <a:pPr>
                        <a:lnSpc>
                          <a:spcPct val="115000"/>
                        </a:lnSpc>
                        <a:spcAft>
                          <a:spcPts val="0"/>
                        </a:spcAft>
                      </a:pPr>
                      <a:r>
                        <a:rPr lang="en-GB" sz="1800" dirty="0" smtClean="0">
                          <a:effectLst/>
                          <a:latin typeface="SassoonCRInfant"/>
                          <a:ea typeface="Calibri"/>
                          <a:cs typeface="Times New Roman"/>
                        </a:rPr>
                        <a:t>Monday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smtClean="0">
                          <a:effectLst/>
                          <a:latin typeface="Calibri"/>
                          <a:ea typeface="Calibri"/>
                          <a:cs typeface="Times New Roman"/>
                        </a:rPr>
                        <a:t>18</a:t>
                      </a:r>
                      <a:r>
                        <a:rPr lang="en-GB" sz="1800" baseline="30000" dirty="0" smtClean="0">
                          <a:effectLst/>
                          <a:latin typeface="Calibri"/>
                          <a:ea typeface="Calibri"/>
                          <a:cs typeface="Times New Roman"/>
                        </a:rPr>
                        <a:t>th</a:t>
                      </a:r>
                      <a:r>
                        <a:rPr lang="en-GB" sz="1800" baseline="0" dirty="0" smtClean="0">
                          <a:effectLst/>
                          <a:latin typeface="Calibri"/>
                          <a:ea typeface="Calibri"/>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kumimoji="0" lang="en-GB" sz="2000" b="0" i="0" u="none" strike="noStrike" kern="1200" cap="none" spc="0" normalizeH="0" baseline="0" noProof="0" dirty="0" smtClean="0">
                          <a:ln>
                            <a:noFill/>
                          </a:ln>
                          <a:solidFill>
                            <a:prstClr val="black"/>
                          </a:solidFill>
                          <a:effectLst/>
                          <a:uLnTx/>
                          <a:uFillTx/>
                          <a:latin typeface="SassoonCRInfant" panose="02010503020300020003" pitchFamily="2" charset="0"/>
                          <a:ea typeface="Calibri"/>
                          <a:cs typeface="Times New Roman"/>
                        </a:rPr>
                        <a:t>Book Week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strike="sngStrike" dirty="0" smtClean="0">
                          <a:effectLst/>
                          <a:latin typeface="SassoonCRInfant" panose="02010503020300020003" pitchFamily="2" charset="0"/>
                          <a:ea typeface="Calibri"/>
                          <a:cs typeface="Times New Roman"/>
                        </a:rPr>
                        <a:t>S2</a:t>
                      </a:r>
                      <a:r>
                        <a:rPr lang="en-GB" sz="1800" strike="sngStrike" baseline="0" dirty="0" smtClean="0">
                          <a:effectLst/>
                          <a:latin typeface="SassoonCRInfant" panose="02010503020300020003" pitchFamily="2" charset="0"/>
                          <a:ea typeface="Calibri"/>
                          <a:cs typeface="Times New Roman"/>
                        </a:rPr>
                        <a:t> </a:t>
                      </a:r>
                      <a:r>
                        <a:rPr lang="en-GB" sz="1800" strike="sngStrike" dirty="0" smtClean="0">
                          <a:effectLst/>
                          <a:latin typeface="SassoonCRInfant" panose="02010503020300020003" pitchFamily="2" charset="0"/>
                          <a:ea typeface="Calibri"/>
                          <a:cs typeface="Times New Roman"/>
                        </a:rPr>
                        <a:t>Swimming (p1&amp;2</a:t>
                      </a:r>
                      <a:r>
                        <a:rPr lang="en-GB" sz="1800" strike="sngStrike" dirty="0" smtClean="0">
                          <a:effectLst/>
                          <a:latin typeface="SassoonCRInfant" panose="02010503020300020003" pitchFamily="2" charset="0"/>
                          <a:ea typeface="Calibri"/>
                          <a:cs typeface="Times New Roman"/>
                        </a:rPr>
                        <a:t>)</a:t>
                      </a:r>
                    </a:p>
                    <a:p>
                      <a:pPr>
                        <a:lnSpc>
                          <a:spcPct val="115000"/>
                        </a:lnSpc>
                        <a:spcAft>
                          <a:spcPts val="0"/>
                        </a:spcAft>
                      </a:pPr>
                      <a:r>
                        <a:rPr lang="en-GB" sz="1800" strike="noStrike" dirty="0" smtClean="0">
                          <a:effectLst/>
                          <a:latin typeface="SassoonCRInfant" panose="02010503020300020003" pitchFamily="2" charset="0"/>
                          <a:ea typeface="Calibri"/>
                          <a:cs typeface="Times New Roman"/>
                        </a:rPr>
                        <a:t>Rescheduled Cross</a:t>
                      </a:r>
                      <a:r>
                        <a:rPr lang="en-GB" sz="1800" strike="noStrike" baseline="0" dirty="0" smtClean="0">
                          <a:effectLst/>
                          <a:latin typeface="SassoonCRInfant" panose="02010503020300020003" pitchFamily="2" charset="0"/>
                          <a:ea typeface="Calibri"/>
                          <a:cs typeface="Times New Roman"/>
                        </a:rPr>
                        <a:t> Country</a:t>
                      </a:r>
                      <a:endParaRPr lang="en-GB" sz="1800" strike="noStrike" dirty="0" smtClean="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41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latin typeface="SassoonCRInfant"/>
                          <a:ea typeface="Calibri"/>
                          <a:cs typeface="Times New Roman"/>
                        </a:rPr>
                        <a:t>Tuesday</a:t>
                      </a:r>
                      <a:endParaRPr lang="en-GB" dirty="0" smtClean="0"/>
                    </a:p>
                    <a:p>
                      <a:pPr>
                        <a:lnSpc>
                          <a:spcPct val="115000"/>
                        </a:lnSpc>
                        <a:spcAft>
                          <a:spcPts val="0"/>
                        </a:spcAft>
                      </a:pP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t>19</a:t>
                      </a:r>
                      <a:r>
                        <a:rPr lang="en-GB" baseline="30000" dirty="0" smtClean="0"/>
                        <a:t>th</a:t>
                      </a:r>
                      <a:r>
                        <a:rPr lang="en-GB" dirty="0" smtClean="0"/>
                        <a:t> </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193">
                <a:tc>
                  <a:txBody>
                    <a:bodyPr/>
                    <a:lstStyle/>
                    <a:p>
                      <a:pPr>
                        <a:lnSpc>
                          <a:spcPct val="115000"/>
                        </a:lnSpc>
                        <a:spcAft>
                          <a:spcPts val="0"/>
                        </a:spcAft>
                      </a:pPr>
                      <a:r>
                        <a:rPr lang="en-GB" sz="1800">
                          <a:effectLst/>
                          <a:latin typeface="SassoonCRInfant"/>
                          <a:ea typeface="Calibri"/>
                          <a:cs typeface="Times New Roman"/>
                        </a:rPr>
                        <a:t>Wednesday</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Calibri"/>
                          <a:ea typeface="Calibri"/>
                          <a:cs typeface="Times New Roman"/>
                        </a:rPr>
                        <a:t>20</a:t>
                      </a:r>
                      <a:r>
                        <a:rPr lang="en-GB" sz="1800" baseline="30000" dirty="0" smtClean="0">
                          <a:effectLst/>
                          <a:latin typeface="Calibri"/>
                          <a:ea typeface="Calibri"/>
                          <a:cs typeface="Times New Roman"/>
                        </a:rPr>
                        <a:t>th</a:t>
                      </a:r>
                      <a:r>
                        <a:rPr lang="en-GB" sz="1800" baseline="0" dirty="0" smtClean="0">
                          <a:effectLst/>
                          <a:latin typeface="Calibri"/>
                          <a:ea typeface="Calibri"/>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SassoonCRInfant" panose="02010503020300020003" pitchFamily="2" charset="0"/>
                          <a:ea typeface="Calibri"/>
                          <a:cs typeface="Times New Roman"/>
                        </a:rPr>
                        <a:t>S2 </a:t>
                      </a:r>
                      <a:r>
                        <a:rPr lang="en-GB" sz="1800" dirty="0" err="1" smtClean="0">
                          <a:effectLst/>
                          <a:latin typeface="SassoonCRInfant" panose="02010503020300020003" pitchFamily="2" charset="0"/>
                          <a:ea typeface="Calibri"/>
                          <a:cs typeface="Times New Roman"/>
                        </a:rPr>
                        <a:t>Bikeability</a:t>
                      </a:r>
                      <a:r>
                        <a:rPr lang="en-GB" sz="1800" dirty="0" smtClean="0">
                          <a:effectLst/>
                          <a:latin typeface="SassoonCRInfant" panose="02010503020300020003" pitchFamily="2" charset="0"/>
                          <a:ea typeface="Calibri"/>
                          <a:cs typeface="Times New Roman"/>
                        </a:rPr>
                        <a:t> (pm)</a:t>
                      </a:r>
                    </a:p>
                    <a:p>
                      <a:pPr>
                        <a:lnSpc>
                          <a:spcPct val="115000"/>
                        </a:lnSpc>
                        <a:spcAft>
                          <a:spcPts val="0"/>
                        </a:spcAft>
                      </a:pPr>
                      <a:endParaRPr lang="en-GB" sz="1800" dirty="0" smtClean="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800" dirty="0" smtClean="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375">
                <a:tc>
                  <a:txBody>
                    <a:bodyPr/>
                    <a:lstStyle/>
                    <a:p>
                      <a:pPr>
                        <a:lnSpc>
                          <a:spcPct val="115000"/>
                        </a:lnSpc>
                        <a:spcAft>
                          <a:spcPts val="0"/>
                        </a:spcAft>
                      </a:pPr>
                      <a:r>
                        <a:rPr lang="en-GB" sz="1800" dirty="0" smtClean="0">
                          <a:effectLst/>
                          <a:latin typeface="SassoonCRInfant"/>
                          <a:ea typeface="Calibri"/>
                          <a:cs typeface="Times New Roman"/>
                        </a:rPr>
                        <a:t>Thursday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Calibri"/>
                          <a:ea typeface="Calibri"/>
                          <a:cs typeface="Times New Roman"/>
                        </a:rPr>
                        <a:t>21</a:t>
                      </a:r>
                      <a:r>
                        <a:rPr lang="en-GB" sz="1800" baseline="30000" dirty="0" smtClean="0">
                          <a:effectLst/>
                          <a:latin typeface="Calibri"/>
                          <a:ea typeface="Calibri"/>
                          <a:cs typeface="Times New Roman"/>
                        </a:rPr>
                        <a:t>st</a:t>
                      </a:r>
                      <a:r>
                        <a:rPr lang="en-GB" sz="1800" dirty="0" smtClean="0">
                          <a:effectLst/>
                          <a:latin typeface="Calibri"/>
                          <a:ea typeface="Calibri"/>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SassoonCRInfant" panose="02010503020300020003" pitchFamily="2" charset="0"/>
                          <a:ea typeface="Calibri"/>
                          <a:cs typeface="Times New Roman"/>
                        </a:rPr>
                        <a:t>Swimming</a:t>
                      </a:r>
                      <a:r>
                        <a:rPr lang="en-GB" sz="1800" baseline="0" dirty="0" smtClean="0">
                          <a:effectLst/>
                          <a:latin typeface="SassoonCRInfant" panose="02010503020300020003" pitchFamily="2" charset="0"/>
                          <a:ea typeface="Calibri"/>
                          <a:cs typeface="Times New Roman"/>
                        </a:rPr>
                        <a:t> Event, Glasgow</a:t>
                      </a: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687">
                <a:tc>
                  <a:txBody>
                    <a:bodyPr/>
                    <a:lstStyle/>
                    <a:p>
                      <a:pPr>
                        <a:lnSpc>
                          <a:spcPct val="115000"/>
                        </a:lnSpc>
                        <a:spcAft>
                          <a:spcPts val="0"/>
                        </a:spcAft>
                      </a:pPr>
                      <a:r>
                        <a:rPr lang="en-GB" sz="1800">
                          <a:effectLst/>
                          <a:latin typeface="SassoonCRInfant"/>
                          <a:ea typeface="Calibri"/>
                          <a:cs typeface="Times New Roman"/>
                        </a:rPr>
                        <a:t>Friday</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Calibri"/>
                          <a:ea typeface="Calibri"/>
                          <a:cs typeface="Times New Roman"/>
                        </a:rPr>
                        <a:t>22</a:t>
                      </a:r>
                      <a:r>
                        <a:rPr lang="en-GB" sz="1800" baseline="30000" dirty="0" smtClean="0">
                          <a:effectLst/>
                          <a:latin typeface="Calibri"/>
                          <a:ea typeface="Calibri"/>
                          <a:cs typeface="Times New Roman"/>
                        </a:rPr>
                        <a:t>nd</a:t>
                      </a:r>
                      <a:r>
                        <a:rPr lang="en-GB" sz="1800" dirty="0" smtClean="0">
                          <a:effectLst/>
                          <a:latin typeface="Calibri"/>
                          <a:ea typeface="Calibri"/>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 </a:t>
                      </a:r>
                      <a:r>
                        <a:rPr lang="en-GB" sz="1800" dirty="0" smtClean="0">
                          <a:effectLst/>
                          <a:latin typeface="SassoonCRInfant" panose="02010503020300020003" pitchFamily="2" charset="0"/>
                          <a:ea typeface="Calibri"/>
                          <a:cs typeface="Times New Roman"/>
                        </a:rPr>
                        <a:t>Children In Need Café @Deans</a:t>
                      </a: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9865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11" t="20037" r="25690" b="18838"/>
          <a:stretch/>
        </p:blipFill>
        <p:spPr bwMode="auto">
          <a:xfrm>
            <a:off x="395536" y="326636"/>
            <a:ext cx="847019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247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4531" y="116632"/>
            <a:ext cx="5448992" cy="1477328"/>
          </a:xfrm>
          <a:prstGeom prst="rect">
            <a:avLst/>
          </a:prstGeom>
          <a:noFill/>
        </p:spPr>
        <p:txBody>
          <a:bodyPr wrap="none" rtlCol="0">
            <a:spAutoFit/>
          </a:bodyPr>
          <a:lstStyle/>
          <a:p>
            <a:pPr algn="ctr"/>
            <a:r>
              <a:rPr lang="en-GB" sz="2400" u="sng" dirty="0" smtClean="0">
                <a:solidFill>
                  <a:prstClr val="black"/>
                </a:solidFill>
                <a:latin typeface="SassoonCRInfant" panose="02010503020300020003" pitchFamily="2" charset="0"/>
              </a:rPr>
              <a:t>Re-Scheduled Cross </a:t>
            </a:r>
            <a:r>
              <a:rPr lang="en-GB" sz="2400" u="sng" dirty="0" smtClean="0">
                <a:solidFill>
                  <a:prstClr val="black"/>
                </a:solidFill>
                <a:latin typeface="SassoonCRInfant" panose="02010503020300020003" pitchFamily="2" charset="0"/>
              </a:rPr>
              <a:t>Country - </a:t>
            </a:r>
            <a:r>
              <a:rPr lang="en-GB" sz="2400" u="sng" dirty="0" err="1" smtClean="0">
                <a:solidFill>
                  <a:prstClr val="black"/>
                </a:solidFill>
                <a:latin typeface="SassoonCRInfant" panose="02010503020300020003" pitchFamily="2" charset="0"/>
              </a:rPr>
              <a:t>Meadowmill</a:t>
            </a:r>
            <a:endParaRPr lang="en-GB" sz="2400" u="sng" dirty="0" smtClean="0">
              <a:solidFill>
                <a:prstClr val="black"/>
              </a:solidFill>
              <a:latin typeface="SassoonCRInfant" panose="02010503020300020003" pitchFamily="2" charset="0"/>
            </a:endParaRPr>
          </a:p>
          <a:p>
            <a:pPr algn="ctr"/>
            <a:endParaRPr lang="en-GB" sz="2400" dirty="0">
              <a:solidFill>
                <a:prstClr val="black"/>
              </a:solidFill>
              <a:latin typeface="SassoonCRInfant" panose="02010503020300020003" pitchFamily="2" charset="0"/>
            </a:endParaRPr>
          </a:p>
          <a:p>
            <a:pPr algn="ctr"/>
            <a:r>
              <a:rPr lang="en-GB" sz="2400" dirty="0" smtClean="0">
                <a:solidFill>
                  <a:prstClr val="black"/>
                </a:solidFill>
                <a:latin typeface="SassoonCRInfant" panose="02010503020300020003" pitchFamily="2" charset="0"/>
              </a:rPr>
              <a:t>Monday 18</a:t>
            </a:r>
            <a:r>
              <a:rPr lang="en-GB" sz="2400" baseline="30000" dirty="0" smtClean="0">
                <a:solidFill>
                  <a:prstClr val="black"/>
                </a:solidFill>
                <a:latin typeface="SassoonCRInfant" panose="02010503020300020003" pitchFamily="2" charset="0"/>
              </a:rPr>
              <a:t>th</a:t>
            </a:r>
            <a:r>
              <a:rPr lang="en-GB" sz="2400" dirty="0" smtClean="0">
                <a:solidFill>
                  <a:prstClr val="black"/>
                </a:solidFill>
                <a:latin typeface="SassoonCRInfant" panose="02010503020300020003" pitchFamily="2" charset="0"/>
              </a:rPr>
              <a:t> November</a:t>
            </a:r>
            <a:endParaRPr lang="en-GB" sz="2400" dirty="0" smtClean="0">
              <a:solidFill>
                <a:prstClr val="black"/>
              </a:solidFill>
              <a:latin typeface="SassoonCRInfant" panose="02010503020300020003" pitchFamily="2" charset="0"/>
            </a:endParaRPr>
          </a:p>
          <a:p>
            <a:endParaRPr lang="en-GB" dirty="0">
              <a:solidFill>
                <a:prstClr val="black"/>
              </a:solidFill>
              <a:latin typeface="SassoonCRInfant" panose="02010503020300020003" pitchFamily="2" charset="0"/>
            </a:endParaRPr>
          </a:p>
        </p:txBody>
      </p:sp>
      <p:sp>
        <p:nvSpPr>
          <p:cNvPr id="3" name="TextBox 2"/>
          <p:cNvSpPr txBox="1"/>
          <p:nvPr/>
        </p:nvSpPr>
        <p:spPr>
          <a:xfrm>
            <a:off x="604632" y="1608447"/>
            <a:ext cx="7048789" cy="3046988"/>
          </a:xfrm>
          <a:prstGeom prst="rect">
            <a:avLst/>
          </a:prstGeom>
          <a:noFill/>
        </p:spPr>
        <p:txBody>
          <a:bodyPr wrap="none" rtlCol="0">
            <a:spAutoFit/>
          </a:bodyPr>
          <a:lstStyle/>
          <a:p>
            <a:r>
              <a:rPr lang="en-GB" sz="2400" dirty="0" smtClean="0">
                <a:solidFill>
                  <a:prstClr val="black"/>
                </a:solidFill>
                <a:latin typeface="SassoonCRInfant" panose="02010503020300020003" pitchFamily="2" charset="0"/>
              </a:rPr>
              <a:t>There are lot of students out today, </a:t>
            </a:r>
          </a:p>
          <a:p>
            <a:r>
              <a:rPr lang="en-GB" sz="2400" dirty="0" smtClean="0">
                <a:solidFill>
                  <a:prstClr val="black"/>
                </a:solidFill>
                <a:latin typeface="SassoonCRInfant" panose="02010503020300020003" pitchFamily="2" charset="0"/>
              </a:rPr>
              <a:t>representing the school at the Cross Country event.</a:t>
            </a:r>
          </a:p>
          <a:p>
            <a:endParaRPr lang="en-GB" sz="2400" dirty="0">
              <a:solidFill>
                <a:prstClr val="black"/>
              </a:solidFill>
              <a:latin typeface="SassoonCRInfant" panose="02010503020300020003" pitchFamily="2" charset="0"/>
            </a:endParaRPr>
          </a:p>
          <a:p>
            <a:r>
              <a:rPr lang="en-GB" sz="2400" dirty="0" smtClean="0">
                <a:solidFill>
                  <a:prstClr val="black"/>
                </a:solidFill>
                <a:latin typeface="SassoonCRInfant" panose="02010503020300020003" pitchFamily="2" charset="0"/>
              </a:rPr>
              <a:t> </a:t>
            </a:r>
            <a:endParaRPr lang="en-GB" sz="2400" dirty="0">
              <a:solidFill>
                <a:prstClr val="black"/>
              </a:solidFill>
              <a:latin typeface="SassoonCRInfant" panose="02010503020300020003" pitchFamily="2" charset="0"/>
            </a:endParaRPr>
          </a:p>
          <a:p>
            <a:pPr algn="ctr"/>
            <a:r>
              <a:rPr lang="en-GB" sz="2400" dirty="0" smtClean="0">
                <a:solidFill>
                  <a:prstClr val="black"/>
                </a:solidFill>
                <a:latin typeface="SassoonCRInfant" panose="02010503020300020003" pitchFamily="2" charset="0"/>
              </a:rPr>
              <a:t>Wishing you the best of </a:t>
            </a:r>
            <a:r>
              <a:rPr lang="en-GB" sz="2400" dirty="0" smtClean="0">
                <a:solidFill>
                  <a:prstClr val="black"/>
                </a:solidFill>
                <a:latin typeface="SassoonCRInfant" panose="02010503020300020003" pitchFamily="2" charset="0"/>
              </a:rPr>
              <a:t>luck to those of you attending!</a:t>
            </a:r>
            <a:endParaRPr lang="en-GB" sz="2400" dirty="0" smtClean="0">
              <a:solidFill>
                <a:prstClr val="black"/>
              </a:solidFill>
              <a:latin typeface="SassoonCRInfant" panose="02010503020300020003" pitchFamily="2" charset="0"/>
            </a:endParaRPr>
          </a:p>
          <a:p>
            <a:endParaRPr lang="en-GB" dirty="0">
              <a:solidFill>
                <a:prstClr val="black"/>
              </a:solidFill>
              <a:latin typeface="SassoonCRInfant" panose="02010503020300020003" pitchFamily="2" charset="0"/>
            </a:endParaRPr>
          </a:p>
          <a:p>
            <a:endParaRPr lang="en-GB" dirty="0" smtClean="0">
              <a:solidFill>
                <a:prstClr val="black"/>
              </a:solidFill>
              <a:latin typeface="SassoonCRInfant" panose="02010503020300020003" pitchFamily="2" charset="0"/>
            </a:endParaRPr>
          </a:p>
          <a:p>
            <a:endParaRPr lang="en-GB" dirty="0" smtClean="0">
              <a:solidFill>
                <a:prstClr val="black"/>
              </a:solidFill>
              <a:latin typeface="SassoonCRInfant" panose="02010503020300020003" pitchFamily="2" charset="0"/>
            </a:endParaRPr>
          </a:p>
          <a:p>
            <a:endParaRPr lang="en-GB" dirty="0">
              <a:solidFill>
                <a:prstClr val="black"/>
              </a:solidFill>
              <a:latin typeface="SassoonCRInfant" panose="02010503020300020003" pitchFamily="2" charset="0"/>
            </a:endParaRPr>
          </a:p>
        </p:txBody>
      </p:sp>
    </p:spTree>
    <p:extLst>
      <p:ext uri="{BB962C8B-B14F-4D97-AF65-F5344CB8AC3E}">
        <p14:creationId xmlns:p14="http://schemas.microsoft.com/office/powerpoint/2010/main" val="210626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460375" y="1620838"/>
            <a:ext cx="8343900" cy="4779962"/>
          </a:xfrm>
        </p:spPr>
        <p:txBody>
          <a:bodyPr/>
          <a:lstStyle/>
          <a:p>
            <a:endParaRPr lang="en-GB" altLang="en-US" smtClean="0">
              <a:latin typeface="Twinkl" pitchFamily="2" charset="0"/>
            </a:endParaRPr>
          </a:p>
          <a:p>
            <a:endParaRPr lang="en-GB" altLang="en-US" smtClean="0">
              <a:latin typeface="Twinkl" pitchFamily="2" charset="0"/>
            </a:endParaRPr>
          </a:p>
          <a:p>
            <a:endParaRPr lang="en-GB" altLang="en-US" smtClean="0">
              <a:latin typeface="Twinkl" pitchFamily="2" charset="0"/>
            </a:endParaRPr>
          </a:p>
          <a:p>
            <a:endParaRPr lang="en-GB" altLang="en-US" smtClean="0">
              <a:latin typeface="Twinkl" pitchFamily="2" charset="0"/>
            </a:endParaRPr>
          </a:p>
          <a:p>
            <a:r>
              <a:rPr lang="en-GB" altLang="en-US" smtClean="0">
                <a:latin typeface="Twinkl" pitchFamily="2" charset="0"/>
              </a:rPr>
              <a:t>Scottish Book  Trust Film Clip </a:t>
            </a:r>
            <a:r>
              <a:rPr lang="en-GB" altLang="en-US" smtClean="0">
                <a:latin typeface="Twinkl" pitchFamily="2" charset="0"/>
                <a:hlinkClick r:id="rId2"/>
              </a:rPr>
              <a:t>https://twitter.com/scottishbktrust/status/1177127725049491457</a:t>
            </a:r>
            <a:endParaRPr lang="en-GB" altLang="en-US" smtClean="0">
              <a:latin typeface="Twinkl" pitchFamily="2" charset="0"/>
            </a:endParaRPr>
          </a:p>
          <a:p>
            <a:endParaRPr lang="en-GB" altLang="en-US" smtClean="0">
              <a:latin typeface="Twinkl" pitchFamily="2" charset="0"/>
            </a:endParaRPr>
          </a:p>
          <a:p>
            <a:r>
              <a:rPr lang="en-GB" altLang="en-US" smtClean="0">
                <a:latin typeface="Twinkl" pitchFamily="2" charset="0"/>
              </a:rPr>
              <a:t>We have copies of this year’s book ‘Blether’ to gift to all pupils S3 and older</a:t>
            </a:r>
          </a:p>
          <a:p>
            <a:r>
              <a:rPr lang="en-GB" altLang="en-US" smtClean="0">
                <a:latin typeface="Twinkl" pitchFamily="2" charset="0"/>
              </a:rPr>
              <a:t>(age 14+). These will be distributed via Form Tutors.</a:t>
            </a:r>
          </a:p>
          <a:p>
            <a:endParaRPr lang="en-GB" altLang="en-US" smtClean="0">
              <a:latin typeface="Twinkl" pitchFamily="2" charset="0"/>
            </a:endParaRPr>
          </a:p>
          <a:p>
            <a:r>
              <a:rPr lang="en-GB" altLang="en-US" smtClean="0">
                <a:latin typeface="Twinkl" pitchFamily="2" charset="0"/>
              </a:rPr>
              <a:t>Resources will be available for use during the week and it would be great to see as many pupils and staff joining in with the Book Trust’s campaign sharing why books are #MoreThanAStory to you.</a:t>
            </a:r>
          </a:p>
          <a:p>
            <a:endParaRPr lang="en-GB" altLang="en-US" smtClean="0">
              <a:latin typeface="Twinkl" pitchFamily="2" charset="0"/>
            </a:endParaRPr>
          </a:p>
        </p:txBody>
      </p:sp>
      <p:sp>
        <p:nvSpPr>
          <p:cNvPr id="7171" name="AutoShape 5" descr="Image result for book week scotland"/>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0" fontAlgn="base" hangingPunct="0">
              <a:lnSpc>
                <a:spcPct val="100000"/>
              </a:lnSpc>
              <a:spcBef>
                <a:spcPct val="0"/>
              </a:spcBef>
              <a:spcAft>
                <a:spcPct val="0"/>
              </a:spcAft>
              <a:buFontTx/>
              <a:buNone/>
            </a:pPr>
            <a:endParaRPr lang="en-GB" altLang="en-US" smtClean="0"/>
          </a:p>
        </p:txBody>
      </p:sp>
      <p:pic>
        <p:nvPicPr>
          <p:cNvPr id="7172" name="Picture 7" descr="Image result for book week scotland&quot;"/>
          <p:cNvPicPr>
            <a:picLocks noChangeAspect="1" noChangeArrowheads="1"/>
          </p:cNvPicPr>
          <p:nvPr/>
        </p:nvPicPr>
        <p:blipFill>
          <a:blip r:embed="rId3">
            <a:extLst>
              <a:ext uri="{28A0092B-C50C-407E-A947-70E740481C1C}">
                <a14:useLocalDpi xmlns:a14="http://schemas.microsoft.com/office/drawing/2010/main" val="0"/>
              </a:ext>
            </a:extLst>
          </a:blip>
          <a:srcRect l="2" t="10515" r="5840" b="27315"/>
          <a:stretch>
            <a:fillRect/>
          </a:stretch>
        </p:blipFill>
        <p:spPr bwMode="auto">
          <a:xfrm>
            <a:off x="460375" y="312738"/>
            <a:ext cx="83439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Image result for book week scotland bleth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088" y="1806575"/>
            <a:ext cx="13112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872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567" y="0"/>
            <a:ext cx="5410944" cy="1143000"/>
          </a:xfrm>
        </p:spPr>
        <p:txBody>
          <a:bodyPr>
            <a:normAutofit/>
          </a:bodyPr>
          <a:lstStyle/>
          <a:p>
            <a:r>
              <a:rPr lang="en-GB" dirty="0" smtClean="0"/>
              <a:t>S2   Swimming</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5422"/>
            <a:ext cx="3384376" cy="225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664" y="4555352"/>
            <a:ext cx="3024336" cy="22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0762" y="870679"/>
            <a:ext cx="8068555" cy="2800767"/>
          </a:xfrm>
          <a:prstGeom prst="rect">
            <a:avLst/>
          </a:prstGeom>
          <a:noFill/>
        </p:spPr>
        <p:txBody>
          <a:bodyPr wrap="none" rtlCol="0">
            <a:spAutoFit/>
          </a:bodyPr>
          <a:lstStyle/>
          <a:p>
            <a:pPr algn="ctr"/>
            <a:r>
              <a:rPr lang="en-GB" sz="8800" dirty="0" smtClean="0">
                <a:solidFill>
                  <a:srgbClr val="FF0000"/>
                </a:solidFill>
                <a:latin typeface="Sassoon Infant Rg" panose="02000503030000020003" pitchFamily="50" charset="0"/>
              </a:rPr>
              <a:t>Cancelled</a:t>
            </a:r>
          </a:p>
          <a:p>
            <a:pPr algn="ctr"/>
            <a:r>
              <a:rPr lang="en-GB" sz="6000" dirty="0" smtClean="0">
                <a:solidFill>
                  <a:srgbClr val="FF0000"/>
                </a:solidFill>
                <a:latin typeface="Sassoon Infant Rg" panose="02000503030000020003" pitchFamily="50" charset="0"/>
              </a:rPr>
              <a:t>18</a:t>
            </a:r>
            <a:r>
              <a:rPr lang="en-GB" sz="6000" baseline="30000" dirty="0" smtClean="0">
                <a:solidFill>
                  <a:srgbClr val="FF0000"/>
                </a:solidFill>
                <a:latin typeface="Sassoon Infant Rg" panose="02000503030000020003" pitchFamily="50" charset="0"/>
              </a:rPr>
              <a:t>th</a:t>
            </a:r>
            <a:r>
              <a:rPr lang="en-GB" sz="8800" dirty="0" smtClean="0">
                <a:solidFill>
                  <a:srgbClr val="FF0000"/>
                </a:solidFill>
                <a:latin typeface="Sassoon Infant Rg" panose="02000503030000020003" pitchFamily="50" charset="0"/>
              </a:rPr>
              <a:t> </a:t>
            </a:r>
            <a:r>
              <a:rPr lang="en-GB" sz="6000" dirty="0" smtClean="0">
                <a:solidFill>
                  <a:srgbClr val="FF0000"/>
                </a:solidFill>
                <a:latin typeface="Sassoon Infant Rg" panose="02000503030000020003" pitchFamily="50" charset="0"/>
              </a:rPr>
              <a:t>and 25</a:t>
            </a:r>
            <a:r>
              <a:rPr lang="en-GB" sz="6000" baseline="30000" dirty="0" smtClean="0">
                <a:solidFill>
                  <a:srgbClr val="FF0000"/>
                </a:solidFill>
                <a:latin typeface="Sassoon Infant Rg" panose="02000503030000020003" pitchFamily="50" charset="0"/>
              </a:rPr>
              <a:t>th</a:t>
            </a:r>
            <a:r>
              <a:rPr lang="en-GB" sz="6000" dirty="0" smtClean="0">
                <a:solidFill>
                  <a:srgbClr val="FF0000"/>
                </a:solidFill>
                <a:latin typeface="Sassoon Infant Rg" panose="02000503030000020003" pitchFamily="50" charset="0"/>
              </a:rPr>
              <a:t> November</a:t>
            </a:r>
            <a:endParaRPr lang="en-GB" sz="6000" dirty="0">
              <a:solidFill>
                <a:srgbClr val="FF0000"/>
              </a:solidFill>
              <a:latin typeface="Sassoon Infant Rg" panose="02000503030000020003" pitchFamily="50" charset="0"/>
            </a:endParaRPr>
          </a:p>
        </p:txBody>
      </p:sp>
      <p:sp>
        <p:nvSpPr>
          <p:cNvPr id="5" name="TextBox 4"/>
          <p:cNvSpPr txBox="1"/>
          <p:nvPr/>
        </p:nvSpPr>
        <p:spPr>
          <a:xfrm>
            <a:off x="910420" y="3671446"/>
            <a:ext cx="7553671" cy="523220"/>
          </a:xfrm>
          <a:prstGeom prst="rect">
            <a:avLst/>
          </a:prstGeom>
          <a:noFill/>
        </p:spPr>
        <p:txBody>
          <a:bodyPr wrap="none" rtlCol="0">
            <a:spAutoFit/>
          </a:bodyPr>
          <a:lstStyle/>
          <a:p>
            <a:r>
              <a:rPr lang="en-GB" sz="2800" dirty="0" smtClean="0">
                <a:latin typeface="Sassoon Infant Rg" panose="02000503030000020003" pitchFamily="50" charset="0"/>
              </a:rPr>
              <a:t>The next swimming lesson will be on 2</a:t>
            </a:r>
            <a:r>
              <a:rPr lang="en-GB" sz="2800" baseline="30000" dirty="0" smtClean="0">
                <a:latin typeface="Sassoon Infant Rg" panose="02000503030000020003" pitchFamily="50" charset="0"/>
              </a:rPr>
              <a:t>nd</a:t>
            </a:r>
            <a:r>
              <a:rPr lang="en-GB" sz="2800" dirty="0" smtClean="0">
                <a:latin typeface="Sassoon Infant Rg" panose="02000503030000020003" pitchFamily="50" charset="0"/>
              </a:rPr>
              <a:t> December</a:t>
            </a:r>
            <a:endParaRPr lang="en-GB" sz="2800" dirty="0">
              <a:latin typeface="Sassoon Infant Rg" panose="02000503030000020003" pitchFamily="50" charset="0"/>
            </a:endParaRPr>
          </a:p>
        </p:txBody>
      </p:sp>
    </p:spTree>
    <p:extLst>
      <p:ext uri="{BB962C8B-B14F-4D97-AF65-F5344CB8AC3E}">
        <p14:creationId xmlns:p14="http://schemas.microsoft.com/office/powerpoint/2010/main" val="404954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E76056-FA8A-4464-B476-9CE7539442DE}"/>
              </a:ext>
            </a:extLst>
          </p:cNvPr>
          <p:cNvSpPr>
            <a:spLocks noGrp="1"/>
          </p:cNvSpPr>
          <p:nvPr>
            <p:ph type="title"/>
          </p:nvPr>
        </p:nvSpPr>
        <p:spPr/>
        <p:txBody>
          <a:bodyPr/>
          <a:lstStyle/>
          <a:p>
            <a:r>
              <a:rPr lang="en-GB" dirty="0"/>
              <a:t>From Autumn Watch to Wish Tree</a:t>
            </a:r>
          </a:p>
        </p:txBody>
      </p:sp>
      <p:pic>
        <p:nvPicPr>
          <p:cNvPr id="6" name="Picture 5" descr="A picture containing indoor, table, sitting, man&#10;&#10;Description automatically generated">
            <a:extLst>
              <a:ext uri="{FF2B5EF4-FFF2-40B4-BE49-F238E27FC236}">
                <a16:creationId xmlns="" xmlns:a16="http://schemas.microsoft.com/office/drawing/2014/main" id="{F8FFEDE7-8320-4A38-9A87-7C650ED55F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00137" y="2636808"/>
            <a:ext cx="5029198" cy="2828924"/>
          </a:xfrm>
          <a:prstGeom prst="rect">
            <a:avLst/>
          </a:prstGeom>
        </p:spPr>
      </p:pic>
      <p:pic>
        <p:nvPicPr>
          <p:cNvPr id="8" name="Picture 7" descr="A picture containing young, man, boy, table&#10;&#10;Description automatically generated">
            <a:extLst>
              <a:ext uri="{FF2B5EF4-FFF2-40B4-BE49-F238E27FC236}">
                <a16:creationId xmlns="" xmlns:a16="http://schemas.microsoft.com/office/drawing/2014/main" id="{D66EA41F-85D4-4CF6-B1DB-E8DFB69B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57399" y="2636809"/>
            <a:ext cx="5029202" cy="2828926"/>
          </a:xfrm>
          <a:prstGeom prst="rect">
            <a:avLst/>
          </a:prstGeom>
        </p:spPr>
      </p:pic>
      <p:pic>
        <p:nvPicPr>
          <p:cNvPr id="10" name="Picture 9" descr="A close up of a piece of paper&#10;&#10;Description automatically generated">
            <a:extLst>
              <a:ext uri="{FF2B5EF4-FFF2-40B4-BE49-F238E27FC236}">
                <a16:creationId xmlns="" xmlns:a16="http://schemas.microsoft.com/office/drawing/2014/main" id="{1877A733-FF2B-4460-8A75-375E9B344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214936" y="2654298"/>
            <a:ext cx="5029202" cy="2828926"/>
          </a:xfrm>
          <a:prstGeom prst="rect">
            <a:avLst/>
          </a:prstGeom>
        </p:spPr>
      </p:pic>
    </p:spTree>
    <p:extLst>
      <p:ext uri="{BB962C8B-B14F-4D97-AF65-F5344CB8AC3E}">
        <p14:creationId xmlns:p14="http://schemas.microsoft.com/office/powerpoint/2010/main" val="2503810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B0BE2C-9E94-4EBF-BE35-FE05F0FB68B4}"/>
              </a:ext>
            </a:extLst>
          </p:cNvPr>
          <p:cNvSpPr>
            <a:spLocks noGrp="1"/>
          </p:cNvSpPr>
          <p:nvPr>
            <p:ph type="title"/>
          </p:nvPr>
        </p:nvSpPr>
        <p:spPr>
          <a:xfrm>
            <a:off x="418660" y="-149172"/>
            <a:ext cx="8229600" cy="1143000"/>
          </a:xfrm>
        </p:spPr>
        <p:txBody>
          <a:bodyPr/>
          <a:lstStyle/>
          <a:p>
            <a:r>
              <a:rPr lang="en-GB" dirty="0" smtClean="0"/>
              <a:t>DCHS </a:t>
            </a:r>
            <a:r>
              <a:rPr lang="en-GB" dirty="0" err="1" smtClean="0"/>
              <a:t>Cedarbank</a:t>
            </a:r>
            <a:r>
              <a:rPr lang="en-GB" dirty="0" smtClean="0"/>
              <a:t> </a:t>
            </a:r>
            <a:r>
              <a:rPr lang="en-GB" dirty="0"/>
              <a:t>Seniors Wish Tree</a:t>
            </a:r>
          </a:p>
        </p:txBody>
      </p:sp>
      <p:pic>
        <p:nvPicPr>
          <p:cNvPr id="4" name="Picture 3" descr="A picture containing indoor, table, window, sitting&#10;&#10;Description automatically generated">
            <a:extLst>
              <a:ext uri="{FF2B5EF4-FFF2-40B4-BE49-F238E27FC236}">
                <a16:creationId xmlns="" xmlns:a16="http://schemas.microsoft.com/office/drawing/2014/main" id="{DD033A6D-B326-4778-89D5-5DAE7FF1B5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60" y="762000"/>
            <a:ext cx="2871441" cy="5105400"/>
          </a:xfrm>
          <a:prstGeom prst="rect">
            <a:avLst/>
          </a:prstGeom>
        </p:spPr>
      </p:pic>
      <p:pic>
        <p:nvPicPr>
          <p:cNvPr id="6" name="Picture 5" descr="A picture containing indoor, table, window, sitting&#10;&#10;Description automatically generated">
            <a:extLst>
              <a:ext uri="{FF2B5EF4-FFF2-40B4-BE49-F238E27FC236}">
                <a16:creationId xmlns="" xmlns:a16="http://schemas.microsoft.com/office/drawing/2014/main" id="{E8168EEA-108B-4534-9825-A58DF0F7A9C3}"/>
              </a:ext>
            </a:extLst>
          </p:cNvPr>
          <p:cNvPicPr>
            <a:picLocks noChangeAspect="1"/>
          </p:cNvPicPr>
          <p:nvPr/>
        </p:nvPicPr>
        <p:blipFill rotWithShape="1">
          <a:blip r:embed="rId3">
            <a:extLst>
              <a:ext uri="{28A0092B-C50C-407E-A947-70E740481C1C}">
                <a14:useLocalDpi xmlns:a14="http://schemas.microsoft.com/office/drawing/2010/main" val="0"/>
              </a:ext>
            </a:extLst>
          </a:blip>
          <a:srcRect t="4541" b="26865"/>
          <a:stretch/>
        </p:blipFill>
        <p:spPr>
          <a:xfrm>
            <a:off x="6057150" y="762000"/>
            <a:ext cx="2869806" cy="3501972"/>
          </a:xfrm>
          <a:prstGeom prst="rect">
            <a:avLst/>
          </a:prstGeom>
        </p:spPr>
      </p:pic>
      <p:pic>
        <p:nvPicPr>
          <p:cNvPr id="7" name="Picture 6">
            <a:extLst>
              <a:ext uri="{FF2B5EF4-FFF2-40B4-BE49-F238E27FC236}">
                <a16:creationId xmlns="" xmlns:a16="http://schemas.microsoft.com/office/drawing/2014/main" id="{A3791F6D-B235-493D-A81C-6E67EA47695F}"/>
              </a:ext>
            </a:extLst>
          </p:cNvPr>
          <p:cNvPicPr>
            <a:picLocks noChangeAspect="1"/>
          </p:cNvPicPr>
          <p:nvPr/>
        </p:nvPicPr>
        <p:blipFill rotWithShape="1">
          <a:blip r:embed="rId4"/>
          <a:srcRect t="13943" b="11690"/>
          <a:stretch/>
        </p:blipFill>
        <p:spPr>
          <a:xfrm rot="5400000">
            <a:off x="2835286" y="1195387"/>
            <a:ext cx="3381375" cy="2514601"/>
          </a:xfrm>
          <a:prstGeom prst="rect">
            <a:avLst/>
          </a:prstGeom>
        </p:spPr>
      </p:pic>
      <p:sp>
        <p:nvSpPr>
          <p:cNvPr id="8" name="TextBox 7">
            <a:extLst>
              <a:ext uri="{FF2B5EF4-FFF2-40B4-BE49-F238E27FC236}">
                <a16:creationId xmlns="" xmlns:a16="http://schemas.microsoft.com/office/drawing/2014/main" id="{3B7FDF0E-53B7-48C3-801C-942767055B71}"/>
              </a:ext>
            </a:extLst>
          </p:cNvPr>
          <p:cNvSpPr txBox="1"/>
          <p:nvPr/>
        </p:nvSpPr>
        <p:spPr>
          <a:xfrm>
            <a:off x="3232447" y="4380575"/>
            <a:ext cx="6075333" cy="2117183"/>
          </a:xfrm>
          <a:prstGeom prst="rect">
            <a:avLst/>
          </a:prstGeom>
          <a:noFill/>
        </p:spPr>
        <p:txBody>
          <a:bodyPr wrap="square" rtlCol="0">
            <a:spAutoFit/>
          </a:bodyPr>
          <a:lstStyle/>
          <a:p>
            <a:pPr>
              <a:lnSpc>
                <a:spcPct val="150000"/>
              </a:lnSpc>
            </a:pPr>
            <a:r>
              <a:rPr lang="en-GB" dirty="0">
                <a:solidFill>
                  <a:prstClr val="black"/>
                </a:solidFill>
                <a:latin typeface="Century Gothic" panose="020B0502020202020204" pitchFamily="34" charset="0"/>
              </a:rPr>
              <a:t>Write on the luggage tag your own hopes and dreams for the future.  You </a:t>
            </a:r>
            <a:r>
              <a:rPr lang="en-GB" b="1" dirty="0">
                <a:solidFill>
                  <a:prstClr val="black"/>
                </a:solidFill>
                <a:latin typeface="Century Gothic" panose="020B0502020202020204" pitchFamily="34" charset="0"/>
              </a:rPr>
              <a:t>do not </a:t>
            </a:r>
            <a:r>
              <a:rPr lang="en-GB" dirty="0">
                <a:solidFill>
                  <a:prstClr val="black"/>
                </a:solidFill>
                <a:latin typeface="Century Gothic" panose="020B0502020202020204" pitchFamily="34" charset="0"/>
              </a:rPr>
              <a:t>need to add your name.  Tags are beside the wish tree.</a:t>
            </a:r>
          </a:p>
          <a:p>
            <a:pPr>
              <a:lnSpc>
                <a:spcPct val="150000"/>
              </a:lnSpc>
            </a:pPr>
            <a:r>
              <a:rPr lang="en-GB" dirty="0">
                <a:solidFill>
                  <a:prstClr val="black"/>
                </a:solidFill>
                <a:latin typeface="Century Gothic" panose="020B0502020202020204" pitchFamily="34" charset="0"/>
              </a:rPr>
              <a:t>Tie it carefully on to the wish tree.  As our tree is made out of wire, you can even tie it to the trunk!</a:t>
            </a:r>
          </a:p>
        </p:txBody>
      </p:sp>
      <p:sp>
        <p:nvSpPr>
          <p:cNvPr id="3" name="TextBox 2"/>
          <p:cNvSpPr txBox="1"/>
          <p:nvPr/>
        </p:nvSpPr>
        <p:spPr>
          <a:xfrm rot="20676712">
            <a:off x="381000" y="5334000"/>
            <a:ext cx="2209800" cy="1200329"/>
          </a:xfrm>
          <a:prstGeom prst="rect">
            <a:avLst/>
          </a:prstGeom>
          <a:solidFill>
            <a:srgbClr val="FFFF00"/>
          </a:solidFill>
        </p:spPr>
        <p:txBody>
          <a:bodyPr wrap="square" rtlCol="0">
            <a:spAutoFit/>
          </a:bodyPr>
          <a:lstStyle/>
          <a:p>
            <a:pPr algn="ctr"/>
            <a:r>
              <a:rPr lang="en-GB" sz="2400" dirty="0" smtClean="0">
                <a:solidFill>
                  <a:prstClr val="black"/>
                </a:solidFill>
              </a:rPr>
              <a:t>Reminder for DCHS pupils only</a:t>
            </a:r>
            <a:endParaRPr lang="en-GB" sz="2400" dirty="0">
              <a:solidFill>
                <a:prstClr val="black"/>
              </a:solidFill>
            </a:endParaRPr>
          </a:p>
        </p:txBody>
      </p:sp>
    </p:spTree>
    <p:extLst>
      <p:ext uri="{BB962C8B-B14F-4D97-AF65-F5344CB8AC3E}">
        <p14:creationId xmlns:p14="http://schemas.microsoft.com/office/powerpoint/2010/main" val="32966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       Children </a:t>
            </a:r>
            <a:r>
              <a:rPr lang="en-GB" dirty="0" smtClean="0"/>
              <a:t>in Need Café</a:t>
            </a:r>
            <a:endParaRPr lang="en-GB" dirty="0"/>
          </a:p>
        </p:txBody>
      </p:sp>
      <p:sp>
        <p:nvSpPr>
          <p:cNvPr id="3" name="Subtitle 2"/>
          <p:cNvSpPr>
            <a:spLocks noGrp="1"/>
          </p:cNvSpPr>
          <p:nvPr>
            <p:ph type="subTitle" idx="1"/>
          </p:nvPr>
        </p:nvSpPr>
        <p:spPr/>
        <p:txBody>
          <a:bodyPr/>
          <a:lstStyle/>
          <a:p>
            <a:r>
              <a:rPr lang="en-GB" dirty="0" smtClean="0">
                <a:solidFill>
                  <a:srgbClr val="FF0000"/>
                </a:solidFill>
              </a:rPr>
              <a:t>Friday 22</a:t>
            </a:r>
            <a:r>
              <a:rPr lang="en-GB" baseline="30000" dirty="0" smtClean="0">
                <a:solidFill>
                  <a:srgbClr val="FF0000"/>
                </a:solidFill>
              </a:rPr>
              <a:t>nd</a:t>
            </a:r>
            <a:r>
              <a:rPr lang="en-GB" dirty="0" smtClean="0">
                <a:solidFill>
                  <a:srgbClr val="FF0000"/>
                </a:solidFill>
              </a:rPr>
              <a:t> November at Deans</a:t>
            </a:r>
            <a:endParaRPr lang="en-GB" dirty="0">
              <a:solidFill>
                <a:srgbClr val="FF0000"/>
              </a:solidFill>
            </a:endParaRPr>
          </a:p>
        </p:txBody>
      </p:sp>
      <p:pic>
        <p:nvPicPr>
          <p:cNvPr id="1026" name="Picture 2" descr="C:\Users\nicola.dasilva\AppData\Local\Microsoft\Windows\INetCache\IE\CNS2K4AA\puds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93357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cola.dasilva\AppData\Local\Microsoft\Windows\INetCache\IE\9L0C7WSX\1200px-BBC_Children_in_Nee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725144"/>
            <a:ext cx="6732240" cy="1764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7744" y="2132856"/>
            <a:ext cx="6048672" cy="369332"/>
          </a:xfrm>
          <a:prstGeom prst="rect">
            <a:avLst/>
          </a:prstGeom>
          <a:noFill/>
        </p:spPr>
        <p:txBody>
          <a:bodyPr wrap="square" rtlCol="0">
            <a:spAutoFit/>
          </a:bodyPr>
          <a:lstStyle/>
          <a:p>
            <a:r>
              <a:rPr lang="en-GB" dirty="0" smtClean="0">
                <a:solidFill>
                  <a:prstClr val="black"/>
                </a:solidFill>
              </a:rPr>
              <a:t>Mr Henderson and Mrs da Silva’s ASDAN classes will run the </a:t>
            </a:r>
            <a:endParaRPr lang="en-GB" dirty="0">
              <a:solidFill>
                <a:prstClr val="black"/>
              </a:solidFill>
            </a:endParaRPr>
          </a:p>
        </p:txBody>
      </p:sp>
    </p:spTree>
    <p:extLst>
      <p:ext uri="{BB962C8B-B14F-4D97-AF65-F5344CB8AC3E}">
        <p14:creationId xmlns:p14="http://schemas.microsoft.com/office/powerpoint/2010/main" val="300504443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7063</TotalTime>
  <Words>391</Words>
  <Application>Microsoft Office PowerPoint</Application>
  <PresentationFormat>On-screen Show (4:3)</PresentationFormat>
  <Paragraphs>81</Paragraphs>
  <Slides>11</Slides>
  <Notes>0</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S2   Swimming</vt:lpstr>
      <vt:lpstr>From Autumn Watch to Wish Tree</vt:lpstr>
      <vt:lpstr>DCHS Cedarbank Seniors Wish Tree</vt:lpstr>
      <vt:lpstr>       Children in Need Café</vt:lpstr>
      <vt:lpstr>Christmas Fayre Requests</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Cook</dc:creator>
  <cp:lastModifiedBy>Belinda Cook</cp:lastModifiedBy>
  <cp:revision>54</cp:revision>
  <dcterms:created xsi:type="dcterms:W3CDTF">2019-09-26T08:48:50Z</dcterms:created>
  <dcterms:modified xsi:type="dcterms:W3CDTF">2019-11-15T12:34:28Z</dcterms:modified>
</cp:coreProperties>
</file>