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</p:sldMasterIdLst>
  <p:notesMasterIdLst>
    <p:notesMasterId r:id="rId13"/>
  </p:notesMasterIdLst>
  <p:sldIdLst>
    <p:sldId id="257" r:id="rId4"/>
    <p:sldId id="258" r:id="rId5"/>
    <p:sldId id="305" r:id="rId6"/>
    <p:sldId id="306" r:id="rId7"/>
    <p:sldId id="300" r:id="rId8"/>
    <p:sldId id="302" r:id="rId9"/>
    <p:sldId id="303" r:id="rId10"/>
    <p:sldId id="304" r:id="rId11"/>
    <p:sldId id="30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8754" autoAdjust="0"/>
  </p:normalViewPr>
  <p:slideViewPr>
    <p:cSldViewPr>
      <p:cViewPr varScale="1">
        <p:scale>
          <a:sx n="73" d="100"/>
          <a:sy n="73" d="100"/>
        </p:scale>
        <p:origin x="-12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DA199-28B0-4CBF-B0E3-B2CF06BDC46E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2D987-7479-41AA-9AB1-CFCC1C62B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862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6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387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A58209-ACA8-4D92-BD41-600482FEB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6DF7E4F-2990-45A7-9013-FFE108840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077903-49D5-41CC-9CE1-00E3AC655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793F-E562-4BF2-9A07-36E702CCF6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9FAD84-229B-4111-8517-01C6A81DC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82AEA8-5F98-4F37-94DF-6F4685E62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98D4-6EBD-4F75-A75F-341A4CAD2E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AAB310-F486-4B6A-A415-A491676B9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5B625D-379F-4465-A1F5-38C700889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B1EAB1-B8E3-4EC2-8701-39AF2AB11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793F-E562-4BF2-9A07-36E702CCF6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B2FD04E-DCF5-49A0-83A5-DCD1145DF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98E473-F23B-4647-9572-8E8E3578D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98D4-6EBD-4F75-A75F-341A4CAD2E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21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04E9BA-C223-4664-8D0D-8742497C8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BF5CC83-6A3B-47CB-B11C-DFF95C7D6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D08537-B294-45B6-A2AF-F0B00F040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793F-E562-4BF2-9A07-36E702CCF6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4E1DDC-7B9E-47F8-B9EF-616575578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55DAEE-09A6-4583-8569-25E512B3F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98D4-6EBD-4F75-A75F-341A4CAD2E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13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5E3F0F-849C-454C-8497-8F58DE190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6422CE-2B4B-41B9-A9AA-305C7C1337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7C91663-2DAE-42EB-AB5C-CB5F912DD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28B9D46-49FD-46DD-B378-2947BB62C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793F-E562-4BF2-9A07-36E702CCF6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0971302-7431-4967-87DC-5DD075DF9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CF3CEDB-95CD-4803-9C1B-72C2E2CE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98D4-6EBD-4F75-A75F-341A4CAD2E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500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B48780-DDCA-4E1B-9D80-CF8C5A688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FBA0E5B-1E92-4CC5-8AD3-A839A2334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451E550-3E92-4D60-9D8A-8492B9D9D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0295445-AFDD-4529-A3AC-758E0D8F45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23C0063-55F3-4D9A-A7E4-E8FD629019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9D09725-D7A7-44AB-9042-846DBC83E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793F-E562-4BF2-9A07-36E702CCF6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C435B2E-7969-4ECF-BB99-8E3E500E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659FC38-5770-4BBE-BEE7-2F77FD415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98D4-6EBD-4F75-A75F-341A4CAD2E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40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7200DD-EA1E-4859-A1BC-E0E464792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66FDFE0-5DC2-49B0-AC0A-DBD796DF6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793F-E562-4BF2-9A07-36E702CCF6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F5859D9-AFAD-4BF3-B524-37484B428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850B3BA-D294-4A42-B97D-B7527849C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98D4-6EBD-4F75-A75F-341A4CAD2E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678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6466D0B-EB00-468B-87A5-2041EA4D4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793F-E562-4BF2-9A07-36E702CCF6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542DF8F-DA73-47C6-A5EF-61B3FE15C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7042D17-62A9-4FC0-A072-2E300BDA1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98D4-6EBD-4F75-A75F-341A4CAD2E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61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474DE8-4F72-443B-9FAE-74AD3F4F4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C58797-399F-4E1C-AFA6-B3EA9B65C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87841DD-BC4D-49CD-981D-8E142D381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B89C63-DC39-427F-A27D-09885C62B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793F-E562-4BF2-9A07-36E702CCF6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2F20F9F-55D6-485A-A36C-AE3805FCA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32EF7C5-EDC0-4FA5-B225-702D66F94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98D4-6EBD-4F75-A75F-341A4CAD2E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94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76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1757F3-3AE1-4BC2-AD71-2C882D7D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8ABA0B4-3F71-4F31-9BA4-E4C05C53B7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AFEDE71-AACF-40BF-80B3-5DCA6AF9F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9F607F5-16BA-4228-A196-923EA0CB0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793F-E562-4BF2-9A07-36E702CCF6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67FB5CE-E332-4986-AF58-2ADBF914F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364A356-930E-4766-882B-B1BA7BD03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98D4-6EBD-4F75-A75F-341A4CAD2E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462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D4A1DE-00C0-47E6-AB3C-5B068E734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1E674F2-A384-4C87-B546-AC3788508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A8E14D-CA17-4EF9-BAEC-542B8684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793F-E562-4BF2-9A07-36E702CCF6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343589-B4D8-4477-B18E-8771590AC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8F683B-3206-4B85-9795-1CCF7805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98D4-6EBD-4F75-A75F-341A4CAD2E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814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A2EDD5C-84DB-4934-9B53-8EE9F47DBA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27440D2-5413-406C-B771-23D8D458D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84941E-94D2-4938-BC91-77B94195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793F-E562-4BF2-9A07-36E702CCF6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E136C0-2299-418C-AD18-3051E2B27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9C0E12F-D137-45BC-B4E2-C785AD79B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98D4-6EBD-4F75-A75F-341A4CAD2E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12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12E3-D2B5-429C-942A-236BA9EAF9F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BE42-2F57-4097-A4DD-5F618BDF78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44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12E3-D2B5-429C-942A-236BA9EAF9F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BE42-2F57-4097-A4DD-5F618BDF78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52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12E3-D2B5-429C-942A-236BA9EAF9F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BE42-2F57-4097-A4DD-5F618BDF78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148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12E3-D2B5-429C-942A-236BA9EAF9F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BE42-2F57-4097-A4DD-5F618BDF78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19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12E3-D2B5-429C-942A-236BA9EAF9F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BE42-2F57-4097-A4DD-5F618BDF78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96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12E3-D2B5-429C-942A-236BA9EAF9F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BE42-2F57-4097-A4DD-5F618BDF78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61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12E3-D2B5-429C-942A-236BA9EAF9F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BE42-2F57-4097-A4DD-5F618BDF78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6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344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12E3-D2B5-429C-942A-236BA9EAF9F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BE42-2F57-4097-A4DD-5F618BDF78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15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12E3-D2B5-429C-942A-236BA9EAF9F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BE42-2F57-4097-A4DD-5F618BDF78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568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12E3-D2B5-429C-942A-236BA9EAF9F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BE42-2F57-4097-A4DD-5F618BDF78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22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12E3-D2B5-429C-942A-236BA9EAF9F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4BE42-2F57-4097-A4DD-5F618BDF78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1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79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85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99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9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05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6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757C-9424-437C-ACAA-1450F3140318}" type="datetimeFigureOut">
              <a:rPr lang="en-GB" smtClean="0"/>
              <a:t>13/12/2019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2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545FB05-8EE8-4F1D-807C-827B3C29E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579EAA8-164B-41D9-8051-E258232D3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424D4B-D557-4032-9C5C-B32A0C51E0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0793F-E562-4BF2-9A07-36E702CCF6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4198261-DE6B-4318-8AFF-189A80FCA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75AF78-E912-44F3-AABF-29B22B092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198D4-6EBD-4F75-A75F-341A4CAD2E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3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812E3-D2B5-429C-942A-236BA9EAF9F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4BE42-2F57-4097-A4DD-5F618BDF78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1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0"/>
            <a:ext cx="9145016" cy="727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467" y="404664"/>
            <a:ext cx="3627090" cy="362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22140" y="4365104"/>
            <a:ext cx="5674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SassoonCRInfant" panose="02010503020300020003" pitchFamily="2" charset="0"/>
              </a:rPr>
              <a:t>Week Beginning :    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Monday 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16</a:t>
            </a:r>
            <a:r>
              <a:rPr lang="en-GB" sz="2400" baseline="30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th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 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December</a:t>
            </a:r>
            <a:endParaRPr lang="en-GB" sz="2400" dirty="0">
              <a:solidFill>
                <a:prstClr val="black"/>
              </a:solidFill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9873" y="3949004"/>
            <a:ext cx="3120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SassoonCRInfant" panose="02010503020300020003" pitchFamily="2" charset="0"/>
              </a:rPr>
              <a:t>Our weekly bulletin </a:t>
            </a:r>
          </a:p>
        </p:txBody>
      </p:sp>
    </p:spTree>
    <p:extLst>
      <p:ext uri="{BB962C8B-B14F-4D97-AF65-F5344CB8AC3E}">
        <p14:creationId xmlns:p14="http://schemas.microsoft.com/office/powerpoint/2010/main" val="3514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679336"/>
              </p:ext>
            </p:extLst>
          </p:nvPr>
        </p:nvGraphicFramePr>
        <p:xfrm>
          <a:off x="19325" y="332656"/>
          <a:ext cx="9124675" cy="6011256"/>
        </p:xfrm>
        <a:graphic>
          <a:graphicData uri="http://schemas.openxmlformats.org/drawingml/2006/table">
            <a:tbl>
              <a:tblPr firstRow="1" firstCol="1" bandRow="1"/>
              <a:tblGrid>
                <a:gridCol w="1505162"/>
                <a:gridCol w="1124433"/>
                <a:gridCol w="3323737"/>
                <a:gridCol w="3171343"/>
              </a:tblGrid>
              <a:tr h="432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Date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In School Events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Events  and Trips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Monday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strike="noStrike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S2</a:t>
                      </a:r>
                      <a:r>
                        <a:rPr lang="en-GB" sz="1800" strike="noStrike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1800" strike="noStrike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Swimming (p1&amp;2</a:t>
                      </a:r>
                      <a:r>
                        <a:rPr lang="en-GB" sz="1800" strike="noStrike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strike="noStrike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S1 trip to the Botanic</a:t>
                      </a:r>
                      <a:r>
                        <a:rPr lang="en-GB" sz="1800" strike="noStrike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Gardens</a:t>
                      </a:r>
                      <a:r>
                        <a:rPr lang="en-GB" sz="1800" strike="noStrike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for the Mincemeat</a:t>
                      </a:r>
                      <a:r>
                        <a:rPr lang="en-GB" sz="1800" strike="noStrike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Hunt</a:t>
                      </a:r>
                      <a:endParaRPr lang="en-GB" sz="1800" strike="noStrike" dirty="0" smtClean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41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Tuesday</a:t>
                      </a:r>
                      <a:endParaRPr lang="en-GB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17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aseline="0" dirty="0" smtClean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5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Wednesday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r>
                        <a:rPr lang="en-GB" sz="1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Whole school Christmas</a:t>
                      </a:r>
                      <a:r>
                        <a:rPr lang="en-GB" sz="1800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Assembly</a:t>
                      </a:r>
                      <a:endParaRPr lang="en-GB" sz="1800" dirty="0" smtClean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Whole</a:t>
                      </a:r>
                      <a:r>
                        <a:rPr lang="en-GB" sz="1800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School trip to the Pantomime</a:t>
                      </a:r>
                      <a:endParaRPr lang="en-GB" sz="1800" dirty="0" smtClean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5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Thursday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r>
                        <a:rPr lang="en-GB" sz="1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Friday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GB" sz="18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S1-3 Christmas No Uniform Day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End of Term</a:t>
                      </a: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8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19030" r="21959" b="9142"/>
          <a:stretch/>
        </p:blipFill>
        <p:spPr bwMode="auto">
          <a:xfrm>
            <a:off x="0" y="325273"/>
            <a:ext cx="9004618" cy="638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041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547" y="188640"/>
            <a:ext cx="360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SassoonCRInfant" panose="02010503020300020003" pitchFamily="2" charset="0"/>
              </a:rPr>
              <a:t>Monday 16</a:t>
            </a:r>
            <a:r>
              <a:rPr lang="en-GB" sz="2800" baseline="30000" dirty="0" smtClean="0">
                <a:latin typeface="SassoonCRInfant" panose="02010503020300020003" pitchFamily="2" charset="0"/>
              </a:rPr>
              <a:t>th</a:t>
            </a:r>
            <a:r>
              <a:rPr lang="en-GB" sz="2800" dirty="0" smtClean="0">
                <a:latin typeface="SassoonCRInfant" panose="02010503020300020003" pitchFamily="2" charset="0"/>
              </a:rPr>
              <a:t> December</a:t>
            </a:r>
            <a:endParaRPr lang="en-GB" sz="2800" dirty="0">
              <a:latin typeface="SassoonCRInfant" panose="02010503020300020003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8612" y="1124742"/>
            <a:ext cx="37423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S1 Mincemeat Hunt</a:t>
            </a:r>
          </a:p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Botanic Gardens, Edinburgh </a:t>
            </a:r>
          </a:p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10am-2pm</a:t>
            </a:r>
            <a:endParaRPr lang="en-GB" sz="2400" dirty="0">
              <a:latin typeface="SassoonCRInfant" panose="02010503020300020003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726891"/>
            <a:ext cx="846693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SassoonCRInfant" panose="02010503020300020003" pitchFamily="2" charset="0"/>
              </a:rPr>
              <a:t>S1 are going to the Botanic Garden today to find out about the different plants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that are used in traditional festive foods, and where in the world those plants come from.</a:t>
            </a:r>
          </a:p>
          <a:p>
            <a:endParaRPr lang="en-GB" dirty="0">
              <a:latin typeface="SassoonCRInfant" panose="02010503020300020003" pitchFamily="2" charset="0"/>
            </a:endParaRPr>
          </a:p>
          <a:p>
            <a:endParaRPr lang="en-GB" dirty="0" smtClean="0">
              <a:latin typeface="SassoonCRInfant" panose="02010503020300020003" pitchFamily="2" charset="0"/>
            </a:endParaRPr>
          </a:p>
          <a:p>
            <a:r>
              <a:rPr lang="en-GB" dirty="0" smtClean="0">
                <a:latin typeface="SassoonCRInfant" panose="02010503020300020003" pitchFamily="2" charset="0"/>
              </a:rPr>
              <a:t>We are looking forward to seeing you willow art you make too. </a:t>
            </a:r>
          </a:p>
          <a:p>
            <a:endParaRPr lang="en-GB" dirty="0">
              <a:latin typeface="SassoonCRInfant" panose="02010503020300020003" pitchFamily="2" charset="0"/>
            </a:endParaRPr>
          </a:p>
          <a:p>
            <a:r>
              <a:rPr lang="en-GB" dirty="0" smtClean="0">
                <a:latin typeface="SassoonCRInfant" panose="02010503020300020003" pitchFamily="2" charset="0"/>
              </a:rPr>
              <a:t>The bus will leave at 9am, and return for about 3pm.</a:t>
            </a:r>
          </a:p>
          <a:p>
            <a:endParaRPr lang="en-GB" dirty="0">
              <a:latin typeface="SassoonCRInfant" panose="02010503020300020003" pitchFamily="2" charset="0"/>
            </a:endParaRPr>
          </a:p>
          <a:p>
            <a:r>
              <a:rPr lang="en-GB" dirty="0" smtClean="0">
                <a:latin typeface="SassoonCRInfant" panose="02010503020300020003" pitchFamily="2" charset="0"/>
              </a:rPr>
              <a:t>Please make sure you have a snack, as there will be no chance to buy anything </a:t>
            </a:r>
          </a:p>
          <a:p>
            <a:r>
              <a:rPr lang="en-GB" dirty="0" smtClean="0">
                <a:latin typeface="SassoonCRInfant" panose="02010503020300020003" pitchFamily="2" charset="0"/>
              </a:rPr>
              <a:t>at the Botanic Gardens.</a:t>
            </a:r>
          </a:p>
          <a:p>
            <a:endParaRPr lang="en-GB" dirty="0">
              <a:latin typeface="SassoonCRInfant" panose="02010503020300020003" pitchFamily="2" charset="0"/>
            </a:endParaRPr>
          </a:p>
          <a:p>
            <a:r>
              <a:rPr lang="en-GB" dirty="0" smtClean="0">
                <a:latin typeface="SassoonCRInfant" panose="02010503020300020003" pitchFamily="2" charset="0"/>
              </a:rPr>
              <a:t>A school packed lunch will be provided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5337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99" y="853370"/>
            <a:ext cx="26765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573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0693AD7-2AE6-48DF-AD9C-9E730F141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447" y="3546108"/>
            <a:ext cx="3304660" cy="33118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3DB706-2DBC-409E-AA9D-2C3E87797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107" y="3532779"/>
            <a:ext cx="3311893" cy="33118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48297D3-C5F9-43FB-B2CF-901F251F256B}"/>
              </a:ext>
            </a:extLst>
          </p:cNvPr>
          <p:cNvSpPr txBox="1"/>
          <p:nvPr/>
        </p:nvSpPr>
        <p:spPr>
          <a:xfrm>
            <a:off x="374754" y="119922"/>
            <a:ext cx="8394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prstClr val="black"/>
                </a:solidFill>
                <a:latin typeface="Century Gothic" panose="020B0502020202020204" pitchFamily="34" charset="0"/>
              </a:rPr>
              <a:t>BGE Art and Design, Christmas and Home Sweet Home Plates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48DA127-0B4D-4143-B49C-79BDCB13DA2A}"/>
              </a:ext>
            </a:extLst>
          </p:cNvPr>
          <p:cNvSpPr txBox="1"/>
          <p:nvPr/>
        </p:nvSpPr>
        <p:spPr>
          <a:xfrm>
            <a:off x="374754" y="1184764"/>
            <a:ext cx="8394492" cy="2348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>
                <a:solidFill>
                  <a:prstClr val="black"/>
                </a:solidFill>
                <a:latin typeface="Century Gothic" panose="020B0502020202020204" pitchFamily="34" charset="0"/>
              </a:rPr>
              <a:t>The Christmas Fayre is over and you now have the opportunity to buy your own Christmas Plate/Home Sweet Home Plate!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prstClr val="black"/>
                </a:solidFill>
                <a:latin typeface="Century Gothic" panose="020B0502020202020204" pitchFamily="34" charset="0"/>
              </a:rPr>
              <a:t>Ask Miss Galloway/Mrs Thomson if your plate is still available and for </a:t>
            </a: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£2</a:t>
            </a:r>
            <a:r>
              <a:rPr lang="en-GB" dirty="0">
                <a:solidFill>
                  <a:prstClr val="black"/>
                </a:solidFill>
                <a:latin typeface="Century Gothic" panose="020B0502020202020204" pitchFamily="34" charset="0"/>
              </a:rPr>
              <a:t> you can personalise it further with a name and take it home as a Christmas gift. 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D08F8F6-7279-4F77-ACA8-2B7479CEBE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213" t="6558" r="16995" b="6448"/>
          <a:stretch/>
        </p:blipFill>
        <p:spPr>
          <a:xfrm>
            <a:off x="32806" y="3546108"/>
            <a:ext cx="2494642" cy="329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60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Festive Foodbank Collection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744" y="1412776"/>
            <a:ext cx="72111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A massive thank you to each and every person that has donated to our Festive Foodbank collection.</a:t>
            </a:r>
          </a:p>
          <a:p>
            <a:pPr marL="0" indent="0">
              <a:buNone/>
            </a:pPr>
            <a:r>
              <a:rPr lang="en-GB" sz="2800" dirty="0" smtClean="0"/>
              <a:t>S2B are going to meet Kathleen from West Lothian Foodbank on Tuesday morning, with our donation.</a:t>
            </a:r>
          </a:p>
          <a:p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58390"/>
            <a:ext cx="3429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nerissa.davies\AppData\Local\Microsoft\Windows\INetCache\IE\NLBDRIIJ\snowman-clipart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365104"/>
            <a:ext cx="132314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erissa.davies\AppData\Local\Microsoft\Windows\INetCache\IE\ET4S2Q51\5221106861_9f1b0ccf72_b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2088232" cy="203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837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9937" y="4725144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GB" sz="2800" dirty="0">
                <a:solidFill>
                  <a:srgbClr val="000000"/>
                </a:solidFill>
                <a:latin typeface="SassoonCRInfant" panose="02010503020300020003" pitchFamily="2" charset="0"/>
              </a:rPr>
              <a:t>The whole school </a:t>
            </a:r>
            <a:r>
              <a:rPr lang="en-GB" sz="2800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Christmas assembly  will </a:t>
            </a:r>
            <a:r>
              <a:rPr lang="en-GB" sz="2800" dirty="0">
                <a:solidFill>
                  <a:srgbClr val="000000"/>
                </a:solidFill>
                <a:latin typeface="SassoonCRInfant" panose="02010503020300020003" pitchFamily="2" charset="0"/>
              </a:rPr>
              <a:t>start at </a:t>
            </a:r>
            <a:r>
              <a:rPr lang="en-GB" sz="2800" b="1" dirty="0">
                <a:solidFill>
                  <a:srgbClr val="C82613"/>
                </a:solidFill>
                <a:latin typeface="SassoonCRInfant" panose="02010503020300020003" pitchFamily="2" charset="0"/>
              </a:rPr>
              <a:t>10.15am</a:t>
            </a:r>
            <a:r>
              <a:rPr lang="en-GB" sz="2800" b="1" dirty="0">
                <a:solidFill>
                  <a:srgbClr val="000000"/>
                </a:solidFill>
                <a:latin typeface="SassoonCRInfant" panose="02010503020300020003" pitchFamily="2" charset="0"/>
              </a:rPr>
              <a:t> on </a:t>
            </a:r>
            <a:r>
              <a:rPr lang="en-GB" sz="2800" b="1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in</a:t>
            </a:r>
            <a:r>
              <a:rPr lang="en-GB" sz="2800" b="1" dirty="0">
                <a:solidFill>
                  <a:srgbClr val="000000"/>
                </a:solidFill>
                <a:latin typeface="SassoonCRInfant" panose="02010503020300020003" pitchFamily="2" charset="0"/>
              </a:rPr>
              <a:t> </a:t>
            </a:r>
            <a:r>
              <a:rPr lang="en-GB" sz="2800" b="1" dirty="0">
                <a:solidFill>
                  <a:srgbClr val="C82613"/>
                </a:solidFill>
                <a:latin typeface="SassoonCRInfant" panose="02010503020300020003" pitchFamily="2" charset="0"/>
              </a:rPr>
              <a:t>Baptist church</a:t>
            </a:r>
            <a:r>
              <a:rPr lang="en-GB" sz="2800" b="1" dirty="0" smtClean="0">
                <a:solidFill>
                  <a:srgbClr val="C82613"/>
                </a:solidFill>
                <a:latin typeface="SassoonCRInfant" panose="02010503020300020003" pitchFamily="2" charset="0"/>
              </a:rPr>
              <a:t>.</a:t>
            </a:r>
          </a:p>
          <a:p>
            <a:pPr fontAlgn="base"/>
            <a:endParaRPr lang="en-GB" sz="2800" b="1" dirty="0">
              <a:solidFill>
                <a:srgbClr val="C82613"/>
              </a:solidFill>
              <a:latin typeface="SassoonCRInfant" panose="02010503020300020003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9752" y="3657578"/>
            <a:ext cx="40794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SassoonCRInfant" panose="02010503020300020003" pitchFamily="2" charset="0"/>
              </a:rPr>
              <a:t>Wednesday 18</a:t>
            </a:r>
            <a:r>
              <a:rPr lang="en-GB" sz="2800" baseline="30000" dirty="0" smtClean="0">
                <a:latin typeface="SassoonCRInfant" panose="02010503020300020003" pitchFamily="2" charset="0"/>
              </a:rPr>
              <a:t>th</a:t>
            </a:r>
            <a:r>
              <a:rPr lang="en-GB" sz="2800" dirty="0" smtClean="0">
                <a:latin typeface="SassoonCRInfant" panose="02010503020300020003" pitchFamily="2" charset="0"/>
              </a:rPr>
              <a:t> December</a:t>
            </a:r>
          </a:p>
          <a:p>
            <a:endParaRPr lang="en-GB" sz="2800" dirty="0">
              <a:latin typeface="SassoonCRInfant" panose="02010503020300020003" pitchFamily="2" charset="0"/>
            </a:endParaRPr>
          </a:p>
          <a:p>
            <a:endParaRPr lang="en-GB" sz="2800" dirty="0">
              <a:latin typeface="SassoonCRInfant" panose="02010503020300020003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8" y="0"/>
            <a:ext cx="8961802" cy="364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842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8640"/>
            <a:ext cx="71287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Wednesday 18</a:t>
            </a:r>
            <a:r>
              <a:rPr lang="en-GB" baseline="30000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th</a:t>
            </a:r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 December      </a:t>
            </a:r>
            <a:r>
              <a:rPr lang="da-DK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Pantomime </a:t>
            </a:r>
            <a:r>
              <a:rPr lang="da-DK" dirty="0">
                <a:solidFill>
                  <a:srgbClr val="000000"/>
                </a:solidFill>
                <a:latin typeface="SassoonCRInfant" panose="02010503020300020003" pitchFamily="2" charset="0"/>
              </a:rPr>
              <a:t>at Howden Park Centre</a:t>
            </a:r>
          </a:p>
          <a:p>
            <a:pPr fontAlgn="base"/>
            <a:endParaRPr lang="en-GB" dirty="0" smtClean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pPr fontAlgn="base"/>
            <a:endParaRPr lang="en-GB" dirty="0" smtClean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pPr fontAlgn="base"/>
            <a:endParaRPr lang="en-GB" dirty="0" smtClean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pPr fontAlgn="base"/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Each class with walk with their </a:t>
            </a:r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T</a:t>
            </a:r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utor </a:t>
            </a:r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teachers </a:t>
            </a:r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and</a:t>
            </a:r>
          </a:p>
          <a:p>
            <a:pPr fontAlgn="base"/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PSW </a:t>
            </a:r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will walk to Howden Park Centre and sit </a:t>
            </a:r>
            <a:endParaRPr lang="en-GB" dirty="0" smtClean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pPr fontAlgn="base"/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together </a:t>
            </a:r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in the theatre.  </a:t>
            </a:r>
            <a:endParaRPr lang="en-GB" dirty="0" smtClean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pPr fontAlgn="base"/>
            <a:endParaRPr lang="en-GB" dirty="0" smtClean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pPr fontAlgn="base"/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We </a:t>
            </a:r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aim to leave </a:t>
            </a:r>
            <a:r>
              <a:rPr lang="en-GB" dirty="0" err="1">
                <a:solidFill>
                  <a:srgbClr val="000000"/>
                </a:solidFill>
                <a:latin typeface="SassoonCRInfant" panose="02010503020300020003" pitchFamily="2" charset="0"/>
              </a:rPr>
              <a:t>Cedarbank</a:t>
            </a:r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 School at approximately 12.15 for the panto starting at 1pm. </a:t>
            </a:r>
          </a:p>
          <a:p>
            <a:pPr fontAlgn="base"/>
            <a:endParaRPr lang="en-GB" dirty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pPr fontAlgn="base"/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We will all return to </a:t>
            </a:r>
            <a:r>
              <a:rPr lang="en-GB" dirty="0" err="1">
                <a:solidFill>
                  <a:srgbClr val="000000"/>
                </a:solidFill>
                <a:latin typeface="SassoonCRInfant" panose="02010503020300020003" pitchFamily="2" charset="0"/>
              </a:rPr>
              <a:t>Cedarbank</a:t>
            </a:r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 School following </a:t>
            </a:r>
          </a:p>
          <a:p>
            <a:pPr fontAlgn="base"/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the </a:t>
            </a:r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show and taxis will collect all pupils from the </a:t>
            </a:r>
            <a:endParaRPr lang="en-GB" dirty="0" smtClean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pPr fontAlgn="base"/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main </a:t>
            </a:r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building. </a:t>
            </a:r>
          </a:p>
          <a:p>
            <a:pPr fontAlgn="base"/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/>
            </a:r>
            <a:b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</a:br>
            <a:endParaRPr lang="en-GB" dirty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pPr fontAlgn="base"/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There will not be the </a:t>
            </a:r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opportunity to buy any </a:t>
            </a:r>
            <a:endParaRPr lang="en-GB" dirty="0" smtClean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pPr fontAlgn="base"/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snacks or drinks </a:t>
            </a:r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from the venue but </a:t>
            </a:r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you can </a:t>
            </a:r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bring </a:t>
            </a:r>
            <a:endParaRPr lang="en-GB" dirty="0" smtClean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pPr fontAlgn="base"/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your own with you. </a:t>
            </a:r>
            <a:endParaRPr lang="en-GB" dirty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62" y="1052736"/>
            <a:ext cx="3730637" cy="527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856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620688"/>
            <a:ext cx="53285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SassoonCRInfant" panose="02010503020300020003" pitchFamily="2" charset="0"/>
              </a:rPr>
              <a:t>It is the </a:t>
            </a:r>
            <a:r>
              <a:rPr lang="en-GB" sz="2000" dirty="0" smtClean="0">
                <a:latin typeface="SassoonCRInfant" panose="02010503020300020003" pitchFamily="2" charset="0"/>
              </a:rPr>
              <a:t>Christmas break </a:t>
            </a:r>
            <a:r>
              <a:rPr lang="en-GB" sz="2000" dirty="0">
                <a:latin typeface="SassoonCRInfant" panose="02010503020300020003" pitchFamily="2" charset="0"/>
              </a:rPr>
              <a:t>next week.</a:t>
            </a:r>
          </a:p>
          <a:p>
            <a:r>
              <a:rPr lang="en-GB" sz="2000" dirty="0">
                <a:latin typeface="SassoonCRInfant" panose="02010503020300020003" pitchFamily="2" charset="0"/>
              </a:rPr>
              <a:t>There is no school for over </a:t>
            </a:r>
            <a:r>
              <a:rPr lang="en-GB" sz="2000" dirty="0" smtClean="0">
                <a:latin typeface="SassoonCRInfant" panose="02010503020300020003" pitchFamily="2" charset="0"/>
              </a:rPr>
              <a:t>two weeks. </a:t>
            </a:r>
            <a:endParaRPr lang="en-GB" sz="2000" dirty="0">
              <a:latin typeface="SassoonCRInfant" panose="02010503020300020003" pitchFamily="2" charset="0"/>
            </a:endParaRPr>
          </a:p>
          <a:p>
            <a:r>
              <a:rPr lang="en-GB" sz="2000" dirty="0">
                <a:latin typeface="SassoonCRInfant" panose="02010503020300020003" pitchFamily="2" charset="0"/>
              </a:rPr>
              <a:t>We are going to be on holiday. </a:t>
            </a:r>
          </a:p>
          <a:p>
            <a:r>
              <a:rPr lang="en-GB" sz="2000" dirty="0">
                <a:latin typeface="SassoonCRInfant" panose="02010503020300020003" pitchFamily="2" charset="0"/>
              </a:rPr>
              <a:t>Our last day of term is Friday </a:t>
            </a:r>
            <a:r>
              <a:rPr lang="en-GB" sz="2000" dirty="0" smtClean="0">
                <a:latin typeface="SassoonCRInfant" panose="02010503020300020003" pitchFamily="2" charset="0"/>
              </a:rPr>
              <a:t>20</a:t>
            </a:r>
            <a:r>
              <a:rPr lang="en-GB" sz="2000" baseline="30000" dirty="0" smtClean="0">
                <a:latin typeface="SassoonCRInfant" panose="02010503020300020003" pitchFamily="2" charset="0"/>
              </a:rPr>
              <a:t>th</a:t>
            </a:r>
            <a:r>
              <a:rPr lang="en-GB" sz="2000" dirty="0" smtClean="0">
                <a:latin typeface="SassoonCRInfant" panose="02010503020300020003" pitchFamily="2" charset="0"/>
              </a:rPr>
              <a:t> December.</a:t>
            </a:r>
            <a:endParaRPr lang="en-GB" sz="2000" dirty="0">
              <a:latin typeface="SassoonCRInfant" panose="02010503020300020003" pitchFamily="2" charset="0"/>
            </a:endParaRPr>
          </a:p>
          <a:p>
            <a:endParaRPr lang="en-GB" sz="2000" dirty="0">
              <a:latin typeface="SassoonCRInfant" panose="02010503020300020003" pitchFamily="2" charset="0"/>
            </a:endParaRPr>
          </a:p>
          <a:p>
            <a:r>
              <a:rPr lang="en-GB" sz="2000" dirty="0">
                <a:latin typeface="SassoonCRInfant" panose="02010503020300020003" pitchFamily="2" charset="0"/>
              </a:rPr>
              <a:t>We hope that you have a lovely break, </a:t>
            </a:r>
          </a:p>
          <a:p>
            <a:r>
              <a:rPr lang="en-GB" sz="2000" dirty="0">
                <a:latin typeface="SassoonCRInfant" panose="02010503020300020003" pitchFamily="2" charset="0"/>
              </a:rPr>
              <a:t>you have worked so hard this term.</a:t>
            </a:r>
          </a:p>
          <a:p>
            <a:endParaRPr lang="en-GB" sz="2000" dirty="0">
              <a:latin typeface="SassoonCRInfant" panose="02010503020300020003" pitchFamily="2" charset="0"/>
            </a:endParaRPr>
          </a:p>
          <a:p>
            <a:r>
              <a:rPr lang="en-GB" sz="2000" dirty="0">
                <a:latin typeface="SassoonCRInfant" panose="02010503020300020003" pitchFamily="2" charset="0"/>
              </a:rPr>
              <a:t>We look forward to seeing you back at school after the holiday. The first day of the next term is </a:t>
            </a:r>
            <a:r>
              <a:rPr lang="en-GB" sz="2000" dirty="0" smtClean="0">
                <a:latin typeface="SassoonCRInfant" panose="02010503020300020003" pitchFamily="2" charset="0"/>
              </a:rPr>
              <a:t>Tuesday 7</a:t>
            </a:r>
            <a:r>
              <a:rPr lang="en-GB" sz="2000" baseline="30000" dirty="0" smtClean="0">
                <a:latin typeface="SassoonCRInfant" panose="02010503020300020003" pitchFamily="2" charset="0"/>
              </a:rPr>
              <a:t>th</a:t>
            </a:r>
            <a:r>
              <a:rPr lang="en-GB" sz="2000" dirty="0" smtClean="0">
                <a:latin typeface="SassoonCRInfant" panose="02010503020300020003" pitchFamily="2" charset="0"/>
              </a:rPr>
              <a:t> January.</a:t>
            </a:r>
            <a:endParaRPr lang="en-GB" sz="2000" dirty="0">
              <a:latin typeface="SassoonCRInfant" panose="02010503020300020003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95302"/>
            <a:ext cx="4357092" cy="288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2656"/>
            <a:ext cx="2782639" cy="278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653136"/>
            <a:ext cx="34099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9446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12926</TotalTime>
  <Words>372</Words>
  <Application>Microsoft Office PowerPoint</Application>
  <PresentationFormat>On-screen Show (4:3)</PresentationFormat>
  <Paragraphs>74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Festive Foodbank Collection</vt:lpstr>
      <vt:lpstr>PowerPoint Presentation</vt:lpstr>
      <vt:lpstr>PowerPoint Presentation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Belinda Cook</dc:creator>
  <cp:lastModifiedBy>Belinda Cook</cp:lastModifiedBy>
  <cp:revision>80</cp:revision>
  <dcterms:created xsi:type="dcterms:W3CDTF">2019-09-26T08:48:50Z</dcterms:created>
  <dcterms:modified xsi:type="dcterms:W3CDTF">2019-12-13T13:24:08Z</dcterms:modified>
</cp:coreProperties>
</file>