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4" r:id="rId2"/>
    <p:sldMasterId id="2147483732" r:id="rId3"/>
    <p:sldMasterId id="2147483768" r:id="rId4"/>
  </p:sldMasterIdLst>
  <p:notesMasterIdLst>
    <p:notesMasterId r:id="rId11"/>
  </p:notesMasterIdLst>
  <p:sldIdLst>
    <p:sldId id="257" r:id="rId5"/>
    <p:sldId id="258" r:id="rId6"/>
    <p:sldId id="284" r:id="rId7"/>
    <p:sldId id="279" r:id="rId8"/>
    <p:sldId id="285" r:id="rId9"/>
    <p:sldId id="28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76" autoAdjust="0"/>
    <p:restoredTop sz="67794" autoAdjust="0"/>
  </p:normalViewPr>
  <p:slideViewPr>
    <p:cSldViewPr>
      <p:cViewPr>
        <p:scale>
          <a:sx n="81" d="100"/>
          <a:sy n="81" d="100"/>
        </p:scale>
        <p:origin x="-1032" y="-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CDA199-28B0-4CBF-B0E3-B2CF06BDC46E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22D987-7479-41AA-9AB1-CFCC1C62BD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07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3757C-9424-437C-ACAA-1450F3140318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CF5CA-9652-4E23-A082-8F386AE4DE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18626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4000">
        <p:split orient="vert"/>
      </p:transition>
    </mc:Choice>
    <mc:Fallback>
      <p:transition spd="slow" advClick="0" advTm="4000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3757C-9424-437C-ACAA-1450F3140318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CF5CA-9652-4E23-A082-8F386AE4DE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08663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4000">
        <p:split orient="vert"/>
      </p:transition>
    </mc:Choice>
    <mc:Fallback>
      <p:transition spd="slow" advClick="0" advTm="4000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3757C-9424-437C-ACAA-1450F3140318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CF5CA-9652-4E23-A082-8F386AE4DE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43879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4000">
        <p:split orient="vert"/>
      </p:transition>
    </mc:Choice>
    <mc:Fallback>
      <p:transition spd="slow" advClick="0" advTm="4000">
        <p:split orient="vert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EFA3D-1B5D-4C12-B250-A042AAEB2A7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28/02/2020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3C422-E62F-4EC9-BA92-2B223E87771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1834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4000">
        <p:split orient="vert"/>
      </p:transition>
    </mc:Choice>
    <mc:Fallback>
      <p:transition spd="slow" advClick="0" advTm="4000">
        <p:split orient="vert"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EFA3D-1B5D-4C12-B250-A042AAEB2A7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28/02/2020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3C422-E62F-4EC9-BA92-2B223E87771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94303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4000">
        <p:split orient="vert"/>
      </p:transition>
    </mc:Choice>
    <mc:Fallback>
      <p:transition spd="slow" advClick="0" advTm="4000">
        <p:split orient="vert"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EFA3D-1B5D-4C12-B250-A042AAEB2A7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28/02/2020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3C422-E62F-4EC9-BA92-2B223E87771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70561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4000">
        <p:split orient="vert"/>
      </p:transition>
    </mc:Choice>
    <mc:Fallback>
      <p:transition spd="slow" advClick="0" advTm="4000">
        <p:split orient="vert"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EFA3D-1B5D-4C12-B250-A042AAEB2A7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28/02/2020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3C422-E62F-4EC9-BA92-2B223E87771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38326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4000">
        <p:split orient="vert"/>
      </p:transition>
    </mc:Choice>
    <mc:Fallback>
      <p:transition spd="slow" advClick="0" advTm="4000">
        <p:split orient="vert"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EFA3D-1B5D-4C12-B250-A042AAEB2A7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28/02/2020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3C422-E62F-4EC9-BA92-2B223E87771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28727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4000">
        <p:split orient="vert"/>
      </p:transition>
    </mc:Choice>
    <mc:Fallback>
      <p:transition spd="slow" advClick="0" advTm="4000">
        <p:split orient="vert"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EFA3D-1B5D-4C12-B250-A042AAEB2A7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28/02/2020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3C422-E62F-4EC9-BA92-2B223E87771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02524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4000">
        <p:split orient="vert"/>
      </p:transition>
    </mc:Choice>
    <mc:Fallback>
      <p:transition spd="slow" advClick="0" advTm="4000">
        <p:split orient="vert"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EFA3D-1B5D-4C12-B250-A042AAEB2A7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28/02/2020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3C422-E62F-4EC9-BA92-2B223E87771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52425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4000">
        <p:split orient="vert"/>
      </p:transition>
    </mc:Choice>
    <mc:Fallback>
      <p:transition spd="slow" advClick="0" advTm="4000">
        <p:split orient="vert"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EFA3D-1B5D-4C12-B250-A042AAEB2A7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28/02/2020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3C422-E62F-4EC9-BA92-2B223E87771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75582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4000">
        <p:split orient="vert"/>
      </p:transition>
    </mc:Choice>
    <mc:Fallback>
      <p:transition spd="slow" advClick="0" advTm="4000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3757C-9424-437C-ACAA-1450F3140318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CF5CA-9652-4E23-A082-8F386AE4DE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91767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4000">
        <p:split orient="vert"/>
      </p:transition>
    </mc:Choice>
    <mc:Fallback>
      <p:transition spd="slow" advClick="0" advTm="4000">
        <p:split orient="vert"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EFA3D-1B5D-4C12-B250-A042AAEB2A7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28/02/2020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3C422-E62F-4EC9-BA92-2B223E87771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96022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4000">
        <p:split orient="vert"/>
      </p:transition>
    </mc:Choice>
    <mc:Fallback>
      <p:transition spd="slow" advClick="0" advTm="4000">
        <p:split orient="vert"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EFA3D-1B5D-4C12-B250-A042AAEB2A7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28/02/2020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3C422-E62F-4EC9-BA92-2B223E87771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17730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4000">
        <p:split orient="vert"/>
      </p:transition>
    </mc:Choice>
    <mc:Fallback>
      <p:transition spd="slow" advClick="0" advTm="4000">
        <p:split orient="vert"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EFA3D-1B5D-4C12-B250-A042AAEB2A7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28/02/2020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3C422-E62F-4EC9-BA92-2B223E87771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51435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4000">
        <p:split orient="vert"/>
      </p:transition>
    </mc:Choice>
    <mc:Fallback>
      <p:transition spd="slow" advClick="0" advTm="4000">
        <p:split orient="vert"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F78A6-75EC-4331-BA47-A1C1C249A6E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28/02/2020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9685D-6D29-4860-B830-9CC2A3528D8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47182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4000">
        <p:split orient="vert"/>
      </p:transition>
    </mc:Choice>
    <mc:Fallback>
      <p:transition spd="slow" advClick="0" advTm="4000">
        <p:split orient="vert"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F78A6-75EC-4331-BA47-A1C1C249A6E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28/02/2020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9685D-6D29-4860-B830-9CC2A3528D8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00335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4000">
        <p:split orient="vert"/>
      </p:transition>
    </mc:Choice>
    <mc:Fallback>
      <p:transition spd="slow" advClick="0" advTm="4000">
        <p:split orient="vert"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F78A6-75EC-4331-BA47-A1C1C249A6E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28/02/2020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9685D-6D29-4860-B830-9CC2A3528D8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24304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4000">
        <p:split orient="vert"/>
      </p:transition>
    </mc:Choice>
    <mc:Fallback>
      <p:transition spd="slow" advClick="0" advTm="4000">
        <p:split orient="vert"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F78A6-75EC-4331-BA47-A1C1C249A6E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28/02/2020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9685D-6D29-4860-B830-9CC2A3528D8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1915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4000">
        <p:split orient="vert"/>
      </p:transition>
    </mc:Choice>
    <mc:Fallback>
      <p:transition spd="slow" advClick="0" advTm="4000">
        <p:split orient="vert"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F78A6-75EC-4331-BA47-A1C1C249A6E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28/02/2020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9685D-6D29-4860-B830-9CC2A3528D8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42204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4000">
        <p:split orient="vert"/>
      </p:transition>
    </mc:Choice>
    <mc:Fallback>
      <p:transition spd="slow" advClick="0" advTm="4000">
        <p:split orient="vert"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F78A6-75EC-4331-BA47-A1C1C249A6E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28/02/2020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9685D-6D29-4860-B830-9CC2A3528D8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1042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4000">
        <p:split orient="vert"/>
      </p:transition>
    </mc:Choice>
    <mc:Fallback>
      <p:transition spd="slow" advClick="0" advTm="4000">
        <p:split orient="vert"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F78A6-75EC-4331-BA47-A1C1C249A6E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28/02/2020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9685D-6D29-4860-B830-9CC2A3528D8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9232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4000">
        <p:split orient="vert"/>
      </p:transition>
    </mc:Choice>
    <mc:Fallback>
      <p:transition spd="slow" advClick="0" advTm="4000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3757C-9424-437C-ACAA-1450F3140318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CF5CA-9652-4E23-A082-8F386AE4DE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64344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4000">
        <p:split orient="vert"/>
      </p:transition>
    </mc:Choice>
    <mc:Fallback>
      <p:transition spd="slow" advClick="0" advTm="4000">
        <p:split orient="vert"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F78A6-75EC-4331-BA47-A1C1C249A6E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28/02/2020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9685D-6D29-4860-B830-9CC2A3528D8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23360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4000">
        <p:split orient="vert"/>
      </p:transition>
    </mc:Choice>
    <mc:Fallback>
      <p:transition spd="slow" advClick="0" advTm="4000">
        <p:split orient="vert"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F78A6-75EC-4331-BA47-A1C1C249A6E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28/02/2020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9685D-6D29-4860-B830-9CC2A3528D8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5842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4000">
        <p:split orient="vert"/>
      </p:transition>
    </mc:Choice>
    <mc:Fallback>
      <p:transition spd="slow" advClick="0" advTm="4000">
        <p:split orient="vert"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F78A6-75EC-4331-BA47-A1C1C249A6E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28/02/2020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9685D-6D29-4860-B830-9CC2A3528D8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02048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4000">
        <p:split orient="vert"/>
      </p:transition>
    </mc:Choice>
    <mc:Fallback>
      <p:transition spd="slow" advClick="0" advTm="4000">
        <p:split orient="vert"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F78A6-75EC-4331-BA47-A1C1C249A6E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28/02/2020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9685D-6D29-4860-B830-9CC2A3528D8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99705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4000">
        <p:split orient="vert"/>
      </p:transition>
    </mc:Choice>
    <mc:Fallback>
      <p:transition spd="slow" advClick="0" advTm="4000">
        <p:split orient="vert"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EEE6F-F7BD-4463-9A8D-6C043C79CB4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28/02/2020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E6787-599A-4E54-95A2-88EF0657243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68896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4000">
        <p:split orient="vert"/>
      </p:transition>
    </mc:Choice>
    <mc:Fallback>
      <p:transition spd="slow" advClick="0" advTm="4000">
        <p:split orient="vert"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EEE6F-F7BD-4463-9A8D-6C043C79CB4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28/02/2020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E6787-599A-4E54-95A2-88EF0657243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93089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4000">
        <p:split orient="vert"/>
      </p:transition>
    </mc:Choice>
    <mc:Fallback>
      <p:transition spd="slow" advClick="0" advTm="4000">
        <p:split orient="vert"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EEE6F-F7BD-4463-9A8D-6C043C79CB4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28/02/2020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E6787-599A-4E54-95A2-88EF0657243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32770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4000">
        <p:split orient="vert"/>
      </p:transition>
    </mc:Choice>
    <mc:Fallback>
      <p:transition spd="slow" advClick="0" advTm="4000">
        <p:split orient="vert"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EEE6F-F7BD-4463-9A8D-6C043C79CB4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28/02/2020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E6787-599A-4E54-95A2-88EF0657243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74428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4000">
        <p:split orient="vert"/>
      </p:transition>
    </mc:Choice>
    <mc:Fallback>
      <p:transition spd="slow" advClick="0" advTm="4000">
        <p:split orient="vert"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EEE6F-F7BD-4463-9A8D-6C043C79CB4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28/02/2020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E6787-599A-4E54-95A2-88EF0657243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14098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4000">
        <p:split orient="vert"/>
      </p:transition>
    </mc:Choice>
    <mc:Fallback>
      <p:transition spd="slow" advClick="0" advTm="4000">
        <p:split orient="vert"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EEE6F-F7BD-4463-9A8D-6C043C79CB4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28/02/2020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E6787-599A-4E54-95A2-88EF0657243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06852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4000">
        <p:split orient="vert"/>
      </p:transition>
    </mc:Choice>
    <mc:Fallback>
      <p:transition spd="slow" advClick="0" advTm="4000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3757C-9424-437C-ACAA-1450F3140318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CF5CA-9652-4E23-A082-8F386AE4DE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47989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4000">
        <p:split orient="vert"/>
      </p:transition>
    </mc:Choice>
    <mc:Fallback>
      <p:transition spd="slow" advClick="0" advTm="4000">
        <p:split orient="vert"/>
      </p:transition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EEE6F-F7BD-4463-9A8D-6C043C79CB4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28/02/2020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E6787-599A-4E54-95A2-88EF0657243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8375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4000">
        <p:split orient="vert"/>
      </p:transition>
    </mc:Choice>
    <mc:Fallback>
      <p:transition spd="slow" advClick="0" advTm="4000">
        <p:split orient="vert"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EEE6F-F7BD-4463-9A8D-6C043C79CB4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28/02/2020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E6787-599A-4E54-95A2-88EF0657243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38840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4000">
        <p:split orient="vert"/>
      </p:transition>
    </mc:Choice>
    <mc:Fallback>
      <p:transition spd="slow" advClick="0" advTm="4000">
        <p:split orient="vert"/>
      </p:transition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EEE6F-F7BD-4463-9A8D-6C043C79CB4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28/02/2020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E6787-599A-4E54-95A2-88EF0657243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66744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4000">
        <p:split orient="vert"/>
      </p:transition>
    </mc:Choice>
    <mc:Fallback>
      <p:transition spd="slow" advClick="0" advTm="4000">
        <p:split orient="vert"/>
      </p:transition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EEE6F-F7BD-4463-9A8D-6C043C79CB4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28/02/2020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E6787-599A-4E54-95A2-88EF0657243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27207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4000">
        <p:split orient="vert"/>
      </p:transition>
    </mc:Choice>
    <mc:Fallback>
      <p:transition spd="slow" advClick="0" advTm="4000">
        <p:split orient="vert"/>
      </p:transition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EEE6F-F7BD-4463-9A8D-6C043C79CB4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28/02/2020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E6787-599A-4E54-95A2-88EF0657243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14403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4000">
        <p:split orient="vert"/>
      </p:transition>
    </mc:Choice>
    <mc:Fallback>
      <p:transition spd="slow" advClick="0" advTm="4000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3757C-9424-437C-ACAA-1450F3140318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CF5CA-9652-4E23-A082-8F386AE4DE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88581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4000">
        <p:split orient="vert"/>
      </p:transition>
    </mc:Choice>
    <mc:Fallback>
      <p:transition spd="slow" advClick="0" advTm="4000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3757C-9424-437C-ACAA-1450F3140318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CF5CA-9652-4E23-A082-8F386AE4DE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59926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4000">
        <p:split orient="vert"/>
      </p:transition>
    </mc:Choice>
    <mc:Fallback>
      <p:transition spd="slow" advClick="0" advTm="4000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3757C-9424-437C-ACAA-1450F3140318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CF5CA-9652-4E23-A082-8F386AE4DE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46928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4000">
        <p:split orient="vert"/>
      </p:transition>
    </mc:Choice>
    <mc:Fallback>
      <p:transition spd="slow" advClick="0" advTm="4000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3757C-9424-437C-ACAA-1450F3140318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CF5CA-9652-4E23-A082-8F386AE4DE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10518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4000">
        <p:split orient="vert"/>
      </p:transition>
    </mc:Choice>
    <mc:Fallback>
      <p:transition spd="slow" advClick="0" advTm="4000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3757C-9424-437C-ACAA-1450F3140318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CF5CA-9652-4E23-A082-8F386AE4DE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72673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4000">
        <p:split orient="vert"/>
      </p:transition>
    </mc:Choice>
    <mc:Fallback>
      <p:transition spd="slow" advClick="0" advTm="4000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3757C-9424-437C-ACAA-1450F3140318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3CF5CA-9652-4E23-A082-8F386AE4DE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7528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1500" advClick="0" advTm="4000">
        <p:split orient="vert"/>
      </p:transition>
    </mc:Choice>
    <mc:Fallback>
      <p:transition spd="slow" advClick="0" advTm="4000">
        <p:split orient="vert"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EEFA3D-1B5D-4C12-B250-A042AAEB2A7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28/02/2020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A3C422-E62F-4EC9-BA92-2B223E87771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6401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>
    <mc:Choice xmlns:p14="http://schemas.microsoft.com/office/powerpoint/2010/main" Requires="p14">
      <p:transition spd="slow" p14:dur="1500" advClick="0" advTm="4000">
        <p:split orient="vert"/>
      </p:transition>
    </mc:Choice>
    <mc:Fallback>
      <p:transition spd="slow" advClick="0" advTm="4000">
        <p:split orient="vert"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1F78A6-75EC-4331-BA47-A1C1C249A6E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28/02/2020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C9685D-6D29-4860-B830-9CC2A3528D8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1118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mc:AlternateContent xmlns:mc="http://schemas.openxmlformats.org/markup-compatibility/2006">
    <mc:Choice xmlns:p14="http://schemas.microsoft.com/office/powerpoint/2010/main" Requires="p14">
      <p:transition spd="slow" p14:dur="1500" advClick="0" advTm="4000">
        <p:split orient="vert"/>
      </p:transition>
    </mc:Choice>
    <mc:Fallback>
      <p:transition spd="slow" advClick="0" advTm="4000">
        <p:split orient="vert"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CEEE6F-F7BD-4463-9A8D-6C043C79CB4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28/02/2020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9E6787-599A-4E54-95A2-88EF0657243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0876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mc:AlternateContent xmlns:mc="http://schemas.openxmlformats.org/markup-compatibility/2006">
    <mc:Choice xmlns:p14="http://schemas.microsoft.com/office/powerpoint/2010/main" Requires="p14">
      <p:transition spd="slow" p14:dur="1500" advClick="0" advTm="4000">
        <p:split orient="vert"/>
      </p:transition>
    </mc:Choice>
    <mc:Fallback>
      <p:transition spd="slow" advClick="0" advTm="4000">
        <p:split orient="vert"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833"/>
          <a:stretch/>
        </p:blipFill>
        <p:spPr bwMode="auto">
          <a:xfrm>
            <a:off x="2551781" y="3933056"/>
            <a:ext cx="3750107" cy="255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3894" y="332656"/>
            <a:ext cx="2332226" cy="2332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824948" y="3580247"/>
            <a:ext cx="51101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prstClr val="black"/>
                </a:solidFill>
                <a:latin typeface="SassoonCRInfant" panose="02010503020300020003" pitchFamily="2" charset="0"/>
              </a:rPr>
              <a:t>Week Beginning :    </a:t>
            </a:r>
            <a:r>
              <a:rPr lang="en-GB" sz="2400" dirty="0" smtClean="0">
                <a:solidFill>
                  <a:prstClr val="black"/>
                </a:solidFill>
                <a:latin typeface="SassoonCRInfant" panose="02010503020300020003" pitchFamily="2" charset="0"/>
              </a:rPr>
              <a:t>Monday 2</a:t>
            </a:r>
            <a:r>
              <a:rPr lang="en-GB" sz="2400" baseline="30000" dirty="0" smtClean="0">
                <a:solidFill>
                  <a:prstClr val="black"/>
                </a:solidFill>
                <a:latin typeface="SassoonCRInfant" panose="02010503020300020003" pitchFamily="2" charset="0"/>
              </a:rPr>
              <a:t>nd</a:t>
            </a:r>
            <a:r>
              <a:rPr lang="en-GB" sz="2400" dirty="0" smtClean="0">
                <a:solidFill>
                  <a:prstClr val="black"/>
                </a:solidFill>
                <a:latin typeface="SassoonCRInfant" panose="02010503020300020003" pitchFamily="2" charset="0"/>
              </a:rPr>
              <a:t> March</a:t>
            </a:r>
            <a:endParaRPr lang="en-GB" sz="2400" dirty="0">
              <a:solidFill>
                <a:prstClr val="black"/>
              </a:solidFill>
              <a:latin typeface="SassoonCRInfant" panose="02010503020300020003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45718" y="2996952"/>
            <a:ext cx="31202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prstClr val="black"/>
                </a:solidFill>
                <a:latin typeface="SassoonCRInfant" panose="02010503020300020003" pitchFamily="2" charset="0"/>
              </a:rPr>
              <a:t>Our weekly bulletin </a:t>
            </a:r>
          </a:p>
        </p:txBody>
      </p:sp>
    </p:spTree>
    <p:extLst>
      <p:ext uri="{BB962C8B-B14F-4D97-AF65-F5344CB8AC3E}">
        <p14:creationId xmlns:p14="http://schemas.microsoft.com/office/powerpoint/2010/main" val="3514032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4000">
        <p:split orient="vert"/>
      </p:transition>
    </mc:Choice>
    <mc:Fallback>
      <p:transition spd="slow" advClick="0" advTm="4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0839151"/>
              </p:ext>
            </p:extLst>
          </p:nvPr>
        </p:nvGraphicFramePr>
        <p:xfrm>
          <a:off x="19325" y="332656"/>
          <a:ext cx="9124675" cy="6179143"/>
        </p:xfrm>
        <a:graphic>
          <a:graphicData uri="http://schemas.openxmlformats.org/drawingml/2006/table">
            <a:tbl>
              <a:tblPr firstRow="1" firstCol="1" bandRow="1"/>
              <a:tblGrid>
                <a:gridCol w="1505162"/>
                <a:gridCol w="1124433"/>
                <a:gridCol w="3323737"/>
                <a:gridCol w="3171343"/>
              </a:tblGrid>
              <a:tr h="4326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SassoonCRInfant"/>
                          <a:ea typeface="Calibri"/>
                          <a:cs typeface="Times New Roman"/>
                        </a:rPr>
                        <a:t>Day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SassoonCRInfant"/>
                          <a:ea typeface="Calibri"/>
                          <a:cs typeface="Times New Roman"/>
                        </a:rPr>
                        <a:t>Date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SassoonCRInfant" panose="02010503020300020003" pitchFamily="2" charset="0"/>
                          <a:ea typeface="Calibri"/>
                          <a:cs typeface="Times New Roman"/>
                        </a:rPr>
                        <a:t>In School Events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SassoonCRInfant" panose="02010503020300020003" pitchFamily="2" charset="0"/>
                          <a:ea typeface="Calibri"/>
                          <a:cs typeface="Times New Roman"/>
                        </a:rPr>
                        <a:t>Events  and Trips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265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SassoonCRInfant"/>
                          <a:ea typeface="Calibri"/>
                          <a:cs typeface="Times New Roman"/>
                        </a:rPr>
                        <a:t>Monday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SassoonCRInfant" panose="02010503020300020003" pitchFamily="2" charset="0"/>
                        </a:rPr>
                        <a:t>2</a:t>
                      </a:r>
                      <a:r>
                        <a:rPr lang="en-GB" baseline="30000" dirty="0" smtClean="0">
                          <a:latin typeface="SassoonCRInfant" panose="02010503020300020003" pitchFamily="2" charset="0"/>
                        </a:rPr>
                        <a:t>nd</a:t>
                      </a:r>
                      <a:r>
                        <a:rPr lang="en-GB" dirty="0" smtClean="0">
                          <a:latin typeface="SassoonCRInfant" panose="02010503020300020003" pitchFamily="2" charset="0"/>
                        </a:rPr>
                        <a:t> </a:t>
                      </a:r>
                      <a:endParaRPr lang="en-GB" dirty="0">
                        <a:latin typeface="SassoonCRInfant" panose="02010503020300020003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SassoonCRInfant" panose="02010503020300020003" pitchFamily="2" charset="0"/>
                        </a:rPr>
                        <a:t>S4/5</a:t>
                      </a:r>
                      <a:r>
                        <a:rPr lang="en-GB" baseline="0" dirty="0" smtClean="0">
                          <a:latin typeface="SassoonCRInfant" panose="02010503020300020003" pitchFamily="2" charset="0"/>
                        </a:rPr>
                        <a:t> Assembly</a:t>
                      </a:r>
                      <a:endParaRPr lang="en-GB" dirty="0">
                        <a:latin typeface="SassoonCRInfant" panose="02010503020300020003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strike="noStrike" dirty="0" smtClean="0">
                          <a:effectLst/>
                          <a:latin typeface="SassoonCRInfant" panose="02010503020300020003" pitchFamily="2" charset="0"/>
                          <a:ea typeface="Calibri"/>
                          <a:cs typeface="Times New Roman"/>
                        </a:rPr>
                        <a:t>S1 Swimming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0415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effectLst/>
                          <a:latin typeface="SassoonCRInfant"/>
                          <a:ea typeface="Calibri"/>
                          <a:cs typeface="Times New Roman"/>
                        </a:rPr>
                        <a:t>Tuesday</a:t>
                      </a:r>
                      <a:endParaRPr lang="en-GB" dirty="0" smtClean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aseline="0" dirty="0" smtClean="0">
                          <a:latin typeface="SassoonCRInfant" panose="02010503020300020003" pitchFamily="2" charset="0"/>
                        </a:rPr>
                        <a:t>3</a:t>
                      </a:r>
                      <a:r>
                        <a:rPr lang="en-GB" baseline="30000" dirty="0" smtClean="0">
                          <a:latin typeface="SassoonCRInfant" panose="02010503020300020003" pitchFamily="2" charset="0"/>
                        </a:rPr>
                        <a:t>rd</a:t>
                      </a:r>
                      <a:r>
                        <a:rPr lang="en-GB" baseline="0" dirty="0" smtClean="0">
                          <a:latin typeface="SassoonCRInfant" panose="02010503020300020003" pitchFamily="2" charset="0"/>
                        </a:rPr>
                        <a:t> </a:t>
                      </a:r>
                      <a:endParaRPr lang="en-GB" dirty="0">
                        <a:latin typeface="SassoonCRInfant" panose="02010503020300020003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SassoonCRInfant" panose="02010503020300020003" pitchFamily="2" charset="0"/>
                        </a:rPr>
                        <a:t>BGE Assembly –</a:t>
                      </a:r>
                    </a:p>
                    <a:p>
                      <a:r>
                        <a:rPr lang="en-GB" dirty="0" smtClean="0">
                          <a:latin typeface="SassoonCRInfant" panose="02010503020300020003" pitchFamily="2" charset="0"/>
                        </a:rPr>
                        <a:t> Communication by 1B</a:t>
                      </a:r>
                    </a:p>
                    <a:p>
                      <a:r>
                        <a:rPr lang="en-GB" dirty="0" smtClean="0">
                          <a:latin typeface="SassoonCRInfant" panose="02010503020300020003" pitchFamily="2" charset="0"/>
                        </a:rPr>
                        <a:t>Fair Trade Assembly by 3C</a:t>
                      </a:r>
                      <a:endParaRPr lang="en-GB" dirty="0">
                        <a:latin typeface="SassoonCRInfant" panose="02010503020300020003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600" baseline="0" dirty="0" smtClean="0">
                          <a:effectLst/>
                          <a:latin typeface="SassoonCRInfant" panose="02010503020300020003" pitchFamily="2" charset="0"/>
                          <a:ea typeface="Calibri"/>
                          <a:cs typeface="Times New Roman"/>
                        </a:rPr>
                        <a:t>Some students </a:t>
                      </a:r>
                      <a:r>
                        <a:rPr lang="en-GB" sz="1600" baseline="0" dirty="0" err="1" smtClean="0">
                          <a:effectLst/>
                          <a:latin typeface="SassoonCRInfant" panose="02010503020300020003" pitchFamily="2" charset="0"/>
                          <a:ea typeface="Calibri"/>
                          <a:cs typeface="Times New Roman"/>
                        </a:rPr>
                        <a:t>CB@Deans</a:t>
                      </a:r>
                      <a:r>
                        <a:rPr lang="en-GB" sz="1600" baseline="0" dirty="0" smtClean="0">
                          <a:effectLst/>
                          <a:latin typeface="SassoonCRInfant" panose="02010503020300020003" pitchFamily="2" charset="0"/>
                          <a:ea typeface="Calibri"/>
                          <a:cs typeface="Times New Roman"/>
                        </a:rPr>
                        <a:t> are attending:</a:t>
                      </a:r>
                    </a:p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600" baseline="0" dirty="0" smtClean="0">
                          <a:effectLst/>
                          <a:latin typeface="SassoonCRInfant" panose="02010503020300020003" pitchFamily="2" charset="0"/>
                          <a:ea typeface="Calibri"/>
                          <a:cs typeface="Times New Roman"/>
                        </a:rPr>
                        <a:t>West Lothian College for Construction Taster Event</a:t>
                      </a:r>
                    </a:p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600" baseline="0" dirty="0" smtClean="0">
                          <a:effectLst/>
                          <a:latin typeface="SassoonCRInfant" panose="02010503020300020003" pitchFamily="2" charset="0"/>
                          <a:ea typeface="Calibri"/>
                          <a:cs typeface="Times New Roman"/>
                        </a:rPr>
                        <a:t>Hard Landscaping course at </a:t>
                      </a:r>
                      <a:r>
                        <a:rPr lang="en-GB" sz="1600" baseline="0" dirty="0" err="1" smtClean="0">
                          <a:effectLst/>
                          <a:latin typeface="SassoonCRInfant" panose="02010503020300020003" pitchFamily="2" charset="0"/>
                          <a:ea typeface="Calibri"/>
                          <a:cs typeface="Times New Roman"/>
                        </a:rPr>
                        <a:t>Crofthead</a:t>
                      </a:r>
                      <a:r>
                        <a:rPr lang="en-GB" sz="1600" baseline="0" dirty="0" smtClean="0">
                          <a:effectLst/>
                          <a:latin typeface="SassoonCRInfant" panose="02010503020300020003" pitchFamily="2" charset="0"/>
                          <a:ea typeface="Calibri"/>
                          <a:cs typeface="Times New Roman"/>
                        </a:rPr>
                        <a:t> Farm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551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SassoonCRInfant"/>
                          <a:ea typeface="Calibri"/>
                          <a:cs typeface="Times New Roman"/>
                        </a:rPr>
                        <a:t>Wednesday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SassoonCRInfant" panose="02010503020300020003" pitchFamily="2" charset="0"/>
                          <a:ea typeface="Calibri"/>
                          <a:cs typeface="Times New Roman"/>
                        </a:rPr>
                        <a:t>4</a:t>
                      </a:r>
                      <a:r>
                        <a:rPr lang="en-GB" sz="1800" baseline="30000" dirty="0" smtClean="0">
                          <a:effectLst/>
                          <a:latin typeface="SassoonCRInfant" panose="02010503020300020003" pitchFamily="2" charset="0"/>
                          <a:ea typeface="Calibri"/>
                          <a:cs typeface="Times New Roman"/>
                        </a:rPr>
                        <a:t>th</a:t>
                      </a:r>
                      <a:r>
                        <a:rPr lang="en-GB" sz="1800" dirty="0" smtClean="0">
                          <a:effectLst/>
                          <a:latin typeface="SassoonCRInfant" panose="02010503020300020003" pitchFamily="2" charset="0"/>
                          <a:ea typeface="Calibri"/>
                          <a:cs typeface="Times New Roman"/>
                        </a:rPr>
                        <a:t> </a:t>
                      </a:r>
                      <a:endParaRPr lang="en-GB" sz="1800" dirty="0">
                        <a:effectLst/>
                        <a:latin typeface="SassoonCRInfant" panose="02010503020300020003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800" b="1" dirty="0" smtClean="0">
                        <a:effectLst/>
                        <a:latin typeface="SassoonCRInfant" panose="02010503020300020003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800" dirty="0" smtClean="0">
                        <a:effectLst/>
                        <a:latin typeface="SassoonCRInfant" panose="02010503020300020003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653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SassoonCRInfant"/>
                          <a:ea typeface="Calibri"/>
                          <a:cs typeface="Times New Roman"/>
                        </a:rPr>
                        <a:t>Thursday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5</a:t>
                      </a:r>
                      <a:r>
                        <a:rPr lang="en-GB" baseline="30000" dirty="0" smtClean="0"/>
                        <a:t>th</a:t>
                      </a:r>
                      <a:r>
                        <a:rPr lang="en-GB" dirty="0" smtClean="0"/>
                        <a:t> </a:t>
                      </a:r>
                      <a:endParaRPr lang="en-GB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800" dirty="0">
                        <a:effectLst/>
                        <a:latin typeface="SassoonCRInfant" panose="02010503020300020003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168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SassoonCRInfant"/>
                          <a:ea typeface="Calibri"/>
                          <a:cs typeface="Times New Roman"/>
                        </a:rPr>
                        <a:t>Friday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SassoonCRInfant" panose="02010503020300020003" pitchFamily="2" charset="0"/>
                          <a:ea typeface="Calibri"/>
                          <a:cs typeface="Times New Roman"/>
                        </a:rPr>
                        <a:t>6</a:t>
                      </a:r>
                      <a:r>
                        <a:rPr lang="en-GB" sz="1800" baseline="30000" dirty="0" smtClean="0">
                          <a:effectLst/>
                          <a:latin typeface="SassoonCRInfant" panose="02010503020300020003" pitchFamily="2" charset="0"/>
                          <a:ea typeface="Calibri"/>
                          <a:cs typeface="Times New Roman"/>
                        </a:rPr>
                        <a:t>th</a:t>
                      </a:r>
                      <a:r>
                        <a:rPr lang="en-GB" sz="1800" dirty="0" smtClean="0">
                          <a:effectLst/>
                          <a:latin typeface="SassoonCRInfant" panose="02010503020300020003" pitchFamily="2" charset="0"/>
                          <a:ea typeface="Calibri"/>
                          <a:cs typeface="Times New Roman"/>
                        </a:rPr>
                        <a:t> </a:t>
                      </a:r>
                      <a:endParaRPr lang="en-GB" sz="1800" dirty="0">
                        <a:effectLst/>
                        <a:latin typeface="SassoonCRInfant" panose="02010503020300020003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SassoonCRInfant" panose="02010503020300020003" pitchFamily="2" charset="0"/>
                          <a:ea typeface="Calibri"/>
                          <a:cs typeface="Times New Roman"/>
                        </a:rPr>
                        <a:t>Fire Service visit (TBC) for S1 from 10.45</a:t>
                      </a:r>
                      <a:endParaRPr lang="en-GB" sz="1800" dirty="0">
                        <a:effectLst/>
                        <a:latin typeface="SassoonCRInfant" panose="02010503020300020003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SassoonCRInfant" panose="02010503020300020003" pitchFamily="2" charset="0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GB" sz="1800" dirty="0" smtClean="0">
                          <a:effectLst/>
                          <a:latin typeface="SassoonCRInfant" panose="02010503020300020003" pitchFamily="2" charset="0"/>
                          <a:ea typeface="Calibri"/>
                          <a:cs typeface="Times New Roman"/>
                        </a:rPr>
                        <a:t>Fair Trade Tuck</a:t>
                      </a:r>
                      <a:r>
                        <a:rPr lang="en-GB" sz="1800" baseline="0" dirty="0" smtClean="0">
                          <a:effectLst/>
                          <a:latin typeface="SassoonCRInfant" panose="02010503020300020003" pitchFamily="2" charset="0"/>
                          <a:ea typeface="Calibri"/>
                          <a:cs typeface="Times New Roman"/>
                        </a:rPr>
                        <a:t> Shop and Café 9.30-10.30am</a:t>
                      </a:r>
                      <a:endParaRPr lang="en-GB" sz="1800" dirty="0">
                        <a:effectLst/>
                        <a:latin typeface="SassoonCRInfant" panose="02010503020300020003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98658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4000">
        <p:split orient="vert"/>
      </p:transition>
    </mc:Choice>
    <mc:Fallback>
      <p:transition spd="slow" advClick="0" advTm="4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0" y="5240823"/>
            <a:ext cx="28575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908720"/>
          </a:xfrm>
        </p:spPr>
        <p:txBody>
          <a:bodyPr>
            <a:normAutofit/>
          </a:bodyPr>
          <a:lstStyle/>
          <a:p>
            <a:r>
              <a:rPr lang="en-GB" sz="2400" b="1" u="sng" dirty="0"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alpha val="35000"/>
                    </a:srgbClr>
                  </a:outerShdw>
                </a:effectLst>
              </a:rPr>
              <a:t>Word of the </a:t>
            </a:r>
            <a:r>
              <a:rPr lang="en-GB" sz="2400" b="1" u="sng" dirty="0" smtClean="0"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alpha val="35000"/>
                    </a:srgbClr>
                  </a:outerShdw>
                </a:effectLst>
              </a:rPr>
              <a:t>Week</a:t>
            </a:r>
            <a:endParaRPr lang="en-GB" sz="2400" dirty="0">
              <a:solidFill>
                <a:srgbClr val="00B05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51520" y="836712"/>
            <a:ext cx="8640960" cy="59046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9600" b="1" cap="all" dirty="0" smtClean="0">
                <a:solidFill>
                  <a:srgbClr val="FF0000"/>
                </a:solidFill>
                <a:effectLst>
                  <a:reflection blurRad="12700" stA="28000" endPos="45000" dist="1003" dir="5400000" sy="-100000" algn="bl"/>
                </a:effectLst>
              </a:rPr>
              <a:t>sabotage</a:t>
            </a:r>
            <a:r>
              <a:rPr lang="en-GB" sz="8000" b="1" cap="all" dirty="0" smtClean="0">
                <a:effectLst>
                  <a:reflection blurRad="12700" stA="28000" endPos="45000" dist="1003" dir="5400000" sy="-100000" algn="bl"/>
                </a:effectLst>
              </a:rPr>
              <a:t> </a:t>
            </a:r>
            <a:r>
              <a:rPr lang="en-GB" sz="2200" b="1" cap="all" dirty="0" smtClean="0">
                <a:effectLst>
                  <a:reflection blurRad="12700" stA="28000" endPos="45000" dist="1003" dir="5400000" sy="-100000" algn="bl"/>
                </a:effectLst>
              </a:rPr>
              <a:t>(verb/noun)</a:t>
            </a:r>
            <a:r>
              <a:rPr lang="en-GB" sz="2200" dirty="0" smtClean="0"/>
              <a:t> </a:t>
            </a:r>
            <a:endParaRPr lang="en-GB" sz="2200" dirty="0"/>
          </a:p>
          <a:p>
            <a:pPr marL="0" indent="0" algn="ctr">
              <a:buNone/>
            </a:pPr>
            <a:endParaRPr lang="en-GB" sz="2000" b="1" cap="all" dirty="0" smtClean="0">
              <a:effectLst>
                <a:reflection blurRad="12700" stA="28000" endPos="45000" dist="1003" dir="5400000" sy="-100000" algn="bl"/>
              </a:effectLst>
            </a:endParaRPr>
          </a:p>
          <a:p>
            <a:pPr marL="0" lvl="0" indent="0">
              <a:buNone/>
            </a:pPr>
            <a:r>
              <a:rPr lang="en-GB" sz="2800" i="1" dirty="0" smtClean="0"/>
              <a:t>(verb) Deliberately damage or destroy something, especially for your own gain.</a:t>
            </a:r>
          </a:p>
          <a:p>
            <a:pPr marL="0" lvl="0" indent="0">
              <a:buNone/>
            </a:pPr>
            <a:r>
              <a:rPr lang="en-GB" sz="2800" i="1" dirty="0" smtClean="0"/>
              <a:t>(noun) The act of sabotaging something.</a:t>
            </a:r>
          </a:p>
          <a:p>
            <a:pPr marL="0" lvl="0" indent="0">
              <a:buNone/>
            </a:pPr>
            <a:r>
              <a:rPr lang="en-GB" sz="2800" dirty="0" smtClean="0"/>
              <a:t>If you wanted to stop a colleague from getting a promotion at work, especially if it would benefit you, you might </a:t>
            </a:r>
            <a:r>
              <a:rPr lang="en-GB" sz="2800" u="sng" dirty="0" smtClean="0"/>
              <a:t>sabotage</a:t>
            </a:r>
            <a:r>
              <a:rPr lang="en-GB" sz="2800" dirty="0" smtClean="0"/>
              <a:t> their efforts, perhaps by hiding their application form or by spreading rumours about them.  This act of </a:t>
            </a:r>
            <a:r>
              <a:rPr lang="en-GB" sz="2800" u="sng" dirty="0" smtClean="0"/>
              <a:t>sabotage</a:t>
            </a:r>
            <a:r>
              <a:rPr lang="en-GB" sz="2800" dirty="0" smtClean="0"/>
              <a:t> would make you a </a:t>
            </a:r>
            <a:r>
              <a:rPr lang="en-GB" sz="2800" u="sng" dirty="0" smtClean="0"/>
              <a:t>saboteur</a:t>
            </a:r>
            <a:r>
              <a:rPr lang="en-GB" sz="2800" dirty="0" smtClean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65829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4000">
        <p:split orient="vert"/>
      </p:transition>
    </mc:Choice>
    <mc:Fallback>
      <p:transition spd="slow" advClick="0" advTm="4000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 descr="Image result for fores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6552" y="20396"/>
            <a:ext cx="17554253" cy="683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5911" y="476671"/>
            <a:ext cx="9577064" cy="5170646"/>
          </a:xfrm>
          <a:prstGeom prst="rect">
            <a:avLst/>
          </a:prstGeom>
          <a:solidFill>
            <a:schemeClr val="accent3">
              <a:lumMod val="60000"/>
              <a:lumOff val="40000"/>
              <a:alpha val="68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6600" dirty="0" smtClean="0">
                <a:solidFill>
                  <a:prstClr val="black"/>
                </a:solidFill>
              </a:rPr>
              <a:t>2A and 2B will continue to visit the Howden Park Woods during wider achievement on Wednesday afternoons. </a:t>
            </a:r>
            <a:endParaRPr lang="en-GB" sz="6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9258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4000">
        <p:split orient="vert"/>
      </p:transition>
    </mc:Choice>
    <mc:Fallback>
      <p:transition spd="slow" advClick="0" advTm="4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latin typeface="SassoonCRInfant" panose="02010503020300020003" pitchFamily="2" charset="0"/>
              </a:rPr>
              <a:t>S1 Fire Service visit (TBC)</a:t>
            </a:r>
            <a:br>
              <a:rPr lang="en-GB" dirty="0" smtClean="0">
                <a:latin typeface="SassoonCRInfant" panose="02010503020300020003" pitchFamily="2" charset="0"/>
              </a:rPr>
            </a:br>
            <a:r>
              <a:rPr lang="en-GB" dirty="0" smtClean="0">
                <a:latin typeface="SassoonCRInfant" panose="02010503020300020003" pitchFamily="2" charset="0"/>
              </a:rPr>
              <a:t>Friday 6</a:t>
            </a:r>
            <a:r>
              <a:rPr lang="en-GB" baseline="30000" dirty="0" smtClean="0">
                <a:latin typeface="SassoonCRInfant" panose="02010503020300020003" pitchFamily="2" charset="0"/>
              </a:rPr>
              <a:t>th</a:t>
            </a:r>
            <a:r>
              <a:rPr lang="en-GB" dirty="0" smtClean="0">
                <a:latin typeface="SassoonCRInfant" panose="02010503020300020003" pitchFamily="2" charset="0"/>
              </a:rPr>
              <a:t> March</a:t>
            </a:r>
            <a:endParaRPr lang="en-GB" dirty="0">
              <a:latin typeface="SassoonCRInfant" panose="02010503020300020003" pitchFamily="2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3884871"/>
            <a:ext cx="4042692" cy="2425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004897" y="2368344"/>
            <a:ext cx="510941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latin typeface="SassoonCRInfant" panose="02010503020300020003" pitchFamily="2" charset="0"/>
              </a:rPr>
              <a:t>1A and 1C from 10.45am to  11.20am</a:t>
            </a:r>
          </a:p>
          <a:p>
            <a:endParaRPr lang="en-GB" sz="2400" dirty="0">
              <a:latin typeface="SassoonCRInfant" panose="02010503020300020003" pitchFamily="2" charset="0"/>
            </a:endParaRPr>
          </a:p>
          <a:p>
            <a:r>
              <a:rPr lang="en-GB" sz="2400" dirty="0" smtClean="0">
                <a:latin typeface="SassoonCRInfant" panose="02010503020300020003" pitchFamily="2" charset="0"/>
              </a:rPr>
              <a:t>1B  from 11.25am to 12noon</a:t>
            </a:r>
            <a:endParaRPr lang="en-GB" sz="2400" dirty="0">
              <a:latin typeface="SassoonCRInfant" panose="020105030203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50807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4000">
        <p:split orient="vert"/>
      </p:transition>
    </mc:Choice>
    <mc:Fallback>
      <p:transition spd="slow" advClick="0" advTm="4000">
        <p:split orient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5" y="470885"/>
            <a:ext cx="4220141" cy="280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05808" y="3161159"/>
            <a:ext cx="7385162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GB" dirty="0">
              <a:latin typeface="SassoonCRInfant" panose="02010503020300020003" pitchFamily="2" charset="0"/>
            </a:endParaRPr>
          </a:p>
          <a:p>
            <a:pPr algn="ctr"/>
            <a:r>
              <a:rPr lang="en-GB" dirty="0" smtClean="0">
                <a:latin typeface="SassoonCRInfant" panose="02010503020300020003" pitchFamily="2" charset="0"/>
              </a:rPr>
              <a:t>As part of our Green Flag, we are aiming for our Fair Aware award this year. </a:t>
            </a:r>
          </a:p>
          <a:p>
            <a:pPr algn="ctr"/>
            <a:endParaRPr lang="en-GB" dirty="0" smtClean="0">
              <a:latin typeface="SassoonCRInfant" panose="02010503020300020003" pitchFamily="2" charset="0"/>
            </a:endParaRPr>
          </a:p>
          <a:p>
            <a:pPr algn="ctr"/>
            <a:endParaRPr lang="en-GB" dirty="0">
              <a:latin typeface="SassoonCRInfant" panose="02010503020300020003" pitchFamily="2" charset="0"/>
            </a:endParaRPr>
          </a:p>
          <a:p>
            <a:pPr algn="ctr"/>
            <a:r>
              <a:rPr lang="en-GB" dirty="0" smtClean="0">
                <a:latin typeface="SassoonCRInfant" panose="02010503020300020003" pitchFamily="2" charset="0"/>
              </a:rPr>
              <a:t>Fair trade Café and Tuckshop </a:t>
            </a:r>
          </a:p>
          <a:p>
            <a:pPr algn="ctr"/>
            <a:r>
              <a:rPr lang="en-GB" dirty="0" smtClean="0">
                <a:latin typeface="SassoonCRInfant" panose="02010503020300020003" pitchFamily="2" charset="0"/>
              </a:rPr>
              <a:t>Friday 6</a:t>
            </a:r>
            <a:r>
              <a:rPr lang="en-GB" baseline="30000" dirty="0" smtClean="0">
                <a:latin typeface="SassoonCRInfant" panose="02010503020300020003" pitchFamily="2" charset="0"/>
              </a:rPr>
              <a:t>th</a:t>
            </a:r>
            <a:r>
              <a:rPr lang="en-GB" dirty="0" smtClean="0">
                <a:latin typeface="SassoonCRInfant" panose="02010503020300020003" pitchFamily="2" charset="0"/>
              </a:rPr>
              <a:t> March</a:t>
            </a:r>
          </a:p>
          <a:p>
            <a:pPr algn="ctr"/>
            <a:r>
              <a:rPr lang="en-GB" dirty="0" smtClean="0">
                <a:latin typeface="SassoonCRInfant" panose="02010503020300020003" pitchFamily="2" charset="0"/>
              </a:rPr>
              <a:t>9.30 to 10.30am</a:t>
            </a:r>
          </a:p>
          <a:p>
            <a:pPr algn="ctr"/>
            <a:endParaRPr lang="en-GB" dirty="0">
              <a:latin typeface="SassoonCRInfant" panose="02010503020300020003" pitchFamily="2" charset="0"/>
            </a:endParaRPr>
          </a:p>
          <a:p>
            <a:pPr algn="ctr"/>
            <a:r>
              <a:rPr lang="en-GB" dirty="0" smtClean="0">
                <a:latin typeface="SassoonCRInfant" panose="02010503020300020003" pitchFamily="2" charset="0"/>
              </a:rPr>
              <a:t>Come to the café for Chocolate chip muffins</a:t>
            </a:r>
          </a:p>
          <a:p>
            <a:pPr algn="ctr"/>
            <a:endParaRPr lang="en-GB" dirty="0">
              <a:latin typeface="SassoonCRInfant" panose="02010503020300020003" pitchFamily="2" charset="0"/>
            </a:endParaRPr>
          </a:p>
          <a:p>
            <a:pPr algn="ctr"/>
            <a:r>
              <a:rPr lang="en-GB" dirty="0" smtClean="0">
                <a:latin typeface="SassoonCRInfant" panose="02010503020300020003" pitchFamily="2" charset="0"/>
              </a:rPr>
              <a:t>Come to the tuck shop to buy things like jelly beans and chocolate</a:t>
            </a:r>
          </a:p>
          <a:p>
            <a:pPr algn="ctr"/>
            <a:endParaRPr lang="en-GB" dirty="0">
              <a:latin typeface="SassoonCRInfant" panose="02010503020300020003" pitchFamily="2" charset="0"/>
            </a:endParaRPr>
          </a:p>
          <a:p>
            <a:pPr algn="ctr"/>
            <a:r>
              <a:rPr lang="en-GB" dirty="0" smtClean="0">
                <a:latin typeface="SassoonCRInfant" panose="02010503020300020003" pitchFamily="2" charset="0"/>
              </a:rPr>
              <a:t>All items will be Fairtrade. </a:t>
            </a:r>
            <a:endParaRPr lang="en-GB" dirty="0">
              <a:latin typeface="SassoonCRInfant" panose="02010503020300020003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32348" y="130568"/>
            <a:ext cx="5732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It is Fairtrade fortnight from 24th February until 8th March.</a:t>
            </a:r>
          </a:p>
        </p:txBody>
      </p:sp>
    </p:spTree>
    <p:extLst>
      <p:ext uri="{BB962C8B-B14F-4D97-AF65-F5344CB8AC3E}">
        <p14:creationId xmlns:p14="http://schemas.microsoft.com/office/powerpoint/2010/main" val="25934787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4000">
        <p:split orient="vert"/>
      </p:transition>
    </mc:Choice>
    <mc:Fallback>
      <p:transition spd="slow" advClick="0" advTm="4000">
        <p:split orient="vert"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24640</TotalTime>
  <Words>258</Words>
  <Application>Microsoft Office PowerPoint</Application>
  <PresentationFormat>On-screen Show (4:3)</PresentationFormat>
  <Paragraphs>51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Office Theme</vt:lpstr>
      <vt:lpstr>1_Office Theme</vt:lpstr>
      <vt:lpstr>6_Office Theme</vt:lpstr>
      <vt:lpstr>4_Office Theme</vt:lpstr>
      <vt:lpstr>PowerPoint Presentation</vt:lpstr>
      <vt:lpstr>PowerPoint Presentation</vt:lpstr>
      <vt:lpstr>Word of the Week</vt:lpstr>
      <vt:lpstr>PowerPoint Presentation</vt:lpstr>
      <vt:lpstr>S1 Fire Service visit (TBC) Friday 6th March</vt:lpstr>
      <vt:lpstr>PowerPoint Presentation</vt:lpstr>
    </vt:vector>
  </TitlesOfParts>
  <Company>West Lothian Council - Education Services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Belinda Cook</dc:creator>
  <cp:lastModifiedBy>Iain Stewart</cp:lastModifiedBy>
  <cp:revision>127</cp:revision>
  <dcterms:created xsi:type="dcterms:W3CDTF">2019-09-26T08:48:50Z</dcterms:created>
  <dcterms:modified xsi:type="dcterms:W3CDTF">2020-02-28T11:51:43Z</dcterms:modified>
</cp:coreProperties>
</file>