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10"/>
  </p:notesMasterIdLst>
  <p:sldIdLst>
    <p:sldId id="257" r:id="rId4"/>
    <p:sldId id="258" r:id="rId5"/>
    <p:sldId id="259" r:id="rId6"/>
    <p:sldId id="260" r:id="rId7"/>
    <p:sldId id="261" r:id="rId8"/>
    <p:sldId id="262"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176" autoAdjust="0"/>
    <p:restoredTop sz="67794" autoAdjust="0"/>
  </p:normalViewPr>
  <p:slideViewPr>
    <p:cSldViewPr>
      <p:cViewPr>
        <p:scale>
          <a:sx n="106" d="100"/>
          <a:sy n="106" d="100"/>
        </p:scale>
        <p:origin x="-96" y="-1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presProps" Target="presProps.xml"/><Relationship Id="rId5" Type="http://schemas.openxmlformats.org/officeDocument/2006/relationships/slide" Target="slides/slide2.xml"/><Relationship Id="rId10"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3CDA199-28B0-4CBF-B0E3-B2CF06BDC46E}" type="datetimeFigureOut">
              <a:rPr lang="en-GB" smtClean="0"/>
              <a:t>06/03/2020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E22D987-7479-41AA-9AB1-CFCC1C62BD60}" type="slidenum">
              <a:rPr lang="en-GB" smtClean="0"/>
              <a:t>‹#›</a:t>
            </a:fld>
            <a:endParaRPr lang="en-GB"/>
          </a:p>
        </p:txBody>
      </p:sp>
    </p:spTree>
    <p:extLst>
      <p:ext uri="{BB962C8B-B14F-4D97-AF65-F5344CB8AC3E}">
        <p14:creationId xmlns:p14="http://schemas.microsoft.com/office/powerpoint/2010/main" val="154079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223757C-9424-437C-ACAA-1450F3140318}" type="datetimeFigureOut">
              <a:rPr lang="en-GB" smtClean="0"/>
              <a:t>06/03/2020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53CF5CA-9652-4E23-A082-8F386AE4DEE3}" type="slidenum">
              <a:rPr lang="en-GB" smtClean="0"/>
              <a:t>‹#›</a:t>
            </a:fld>
            <a:endParaRPr lang="en-GB"/>
          </a:p>
        </p:txBody>
      </p:sp>
    </p:spTree>
    <p:extLst>
      <p:ext uri="{BB962C8B-B14F-4D97-AF65-F5344CB8AC3E}">
        <p14:creationId xmlns:p14="http://schemas.microsoft.com/office/powerpoint/2010/main" val="1621862607"/>
      </p:ext>
    </p:extLst>
  </p:cSld>
  <p:clrMapOvr>
    <a:masterClrMapping/>
  </p:clrMapOvr>
  <p:transition spd="slow" advClick="0" advTm="4000">
    <p:randomBa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223757C-9424-437C-ACAA-1450F3140318}" type="datetimeFigureOut">
              <a:rPr lang="en-GB" smtClean="0"/>
              <a:t>06/03/2020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53CF5CA-9652-4E23-A082-8F386AE4DEE3}" type="slidenum">
              <a:rPr lang="en-GB" smtClean="0"/>
              <a:t>‹#›</a:t>
            </a:fld>
            <a:endParaRPr lang="en-GB"/>
          </a:p>
        </p:txBody>
      </p:sp>
    </p:spTree>
    <p:extLst>
      <p:ext uri="{BB962C8B-B14F-4D97-AF65-F5344CB8AC3E}">
        <p14:creationId xmlns:p14="http://schemas.microsoft.com/office/powerpoint/2010/main" val="1580866309"/>
      </p:ext>
    </p:extLst>
  </p:cSld>
  <p:clrMapOvr>
    <a:masterClrMapping/>
  </p:clrMapOvr>
  <p:transition spd="slow" advClick="0" advTm="4000">
    <p:randomBa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223757C-9424-437C-ACAA-1450F3140318}" type="datetimeFigureOut">
              <a:rPr lang="en-GB" smtClean="0"/>
              <a:t>06/03/2020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53CF5CA-9652-4E23-A082-8F386AE4DEE3}" type="slidenum">
              <a:rPr lang="en-GB" smtClean="0"/>
              <a:t>‹#›</a:t>
            </a:fld>
            <a:endParaRPr lang="en-GB"/>
          </a:p>
        </p:txBody>
      </p:sp>
    </p:spTree>
    <p:extLst>
      <p:ext uri="{BB962C8B-B14F-4D97-AF65-F5344CB8AC3E}">
        <p14:creationId xmlns:p14="http://schemas.microsoft.com/office/powerpoint/2010/main" val="924387977"/>
      </p:ext>
    </p:extLst>
  </p:cSld>
  <p:clrMapOvr>
    <a:masterClrMapping/>
  </p:clrMapOvr>
  <p:transition spd="slow" advClick="0" advTm="4000">
    <p:randomBar dir="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3CEEE6F-F7BD-4463-9A8D-6C043C79CB4E}" type="datetimeFigureOut">
              <a:rPr lang="en-GB" smtClean="0">
                <a:solidFill>
                  <a:prstClr val="black">
                    <a:tint val="75000"/>
                  </a:prstClr>
                </a:solidFill>
              </a:rPr>
              <a:pPr/>
              <a:t>06/03/2020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59E6787-599A-4E54-95A2-88EF0657243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17200470"/>
      </p:ext>
    </p:extLst>
  </p:cSld>
  <p:clrMapOvr>
    <a:masterClrMapping/>
  </p:clrMapOvr>
  <p:transition spd="slow" advClick="0" advTm="4000">
    <p:randomBar dir="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3CEEE6F-F7BD-4463-9A8D-6C043C79CB4E}" type="datetimeFigureOut">
              <a:rPr lang="en-GB" smtClean="0">
                <a:solidFill>
                  <a:prstClr val="black">
                    <a:tint val="75000"/>
                  </a:prstClr>
                </a:solidFill>
              </a:rPr>
              <a:pPr/>
              <a:t>06/03/2020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59E6787-599A-4E54-95A2-88EF0657243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61206563"/>
      </p:ext>
    </p:extLst>
  </p:cSld>
  <p:clrMapOvr>
    <a:masterClrMapping/>
  </p:clrMapOvr>
  <p:transition spd="slow" advClick="0" advTm="4000">
    <p:randomBar dir="ver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CEEE6F-F7BD-4463-9A8D-6C043C79CB4E}" type="datetimeFigureOut">
              <a:rPr lang="en-GB" smtClean="0">
                <a:solidFill>
                  <a:prstClr val="black">
                    <a:tint val="75000"/>
                  </a:prstClr>
                </a:solidFill>
              </a:rPr>
              <a:pPr/>
              <a:t>06/03/2020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59E6787-599A-4E54-95A2-88EF0657243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54566724"/>
      </p:ext>
    </p:extLst>
  </p:cSld>
  <p:clrMapOvr>
    <a:masterClrMapping/>
  </p:clrMapOvr>
  <p:transition spd="slow" advClick="0" advTm="4000">
    <p:randomBar dir="ver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3CEEE6F-F7BD-4463-9A8D-6C043C79CB4E}" type="datetimeFigureOut">
              <a:rPr lang="en-GB" smtClean="0">
                <a:solidFill>
                  <a:prstClr val="black">
                    <a:tint val="75000"/>
                  </a:prstClr>
                </a:solidFill>
              </a:rPr>
              <a:pPr/>
              <a:t>06/03/2020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659E6787-599A-4E54-95A2-88EF0657243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08321685"/>
      </p:ext>
    </p:extLst>
  </p:cSld>
  <p:clrMapOvr>
    <a:masterClrMapping/>
  </p:clrMapOvr>
  <p:transition spd="slow" advClick="0" advTm="4000">
    <p:randomBar dir="ver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3CEEE6F-F7BD-4463-9A8D-6C043C79CB4E}" type="datetimeFigureOut">
              <a:rPr lang="en-GB" smtClean="0">
                <a:solidFill>
                  <a:prstClr val="black">
                    <a:tint val="75000"/>
                  </a:prstClr>
                </a:solidFill>
              </a:rPr>
              <a:pPr/>
              <a:t>06/03/2020</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659E6787-599A-4E54-95A2-88EF0657243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25876798"/>
      </p:ext>
    </p:extLst>
  </p:cSld>
  <p:clrMapOvr>
    <a:masterClrMapping/>
  </p:clrMapOvr>
  <p:transition spd="slow" advClick="0" advTm="4000">
    <p:randomBar dir="ver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3CEEE6F-F7BD-4463-9A8D-6C043C79CB4E}" type="datetimeFigureOut">
              <a:rPr lang="en-GB" smtClean="0">
                <a:solidFill>
                  <a:prstClr val="black">
                    <a:tint val="75000"/>
                  </a:prstClr>
                </a:solidFill>
              </a:rPr>
              <a:pPr/>
              <a:t>06/03/2020</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659E6787-599A-4E54-95A2-88EF0657243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54132126"/>
      </p:ext>
    </p:extLst>
  </p:cSld>
  <p:clrMapOvr>
    <a:masterClrMapping/>
  </p:clrMapOvr>
  <p:transition spd="slow" advClick="0" advTm="4000">
    <p:randomBar dir="vert"/>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CEEE6F-F7BD-4463-9A8D-6C043C79CB4E}" type="datetimeFigureOut">
              <a:rPr lang="en-GB" smtClean="0">
                <a:solidFill>
                  <a:prstClr val="black">
                    <a:tint val="75000"/>
                  </a:prstClr>
                </a:solidFill>
              </a:rPr>
              <a:pPr/>
              <a:t>06/03/2020</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659E6787-599A-4E54-95A2-88EF0657243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92979376"/>
      </p:ext>
    </p:extLst>
  </p:cSld>
  <p:clrMapOvr>
    <a:masterClrMapping/>
  </p:clrMapOvr>
  <p:transition spd="slow" advClick="0" advTm="4000">
    <p:randomBar dir="vert"/>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CEEE6F-F7BD-4463-9A8D-6C043C79CB4E}" type="datetimeFigureOut">
              <a:rPr lang="en-GB" smtClean="0">
                <a:solidFill>
                  <a:prstClr val="black">
                    <a:tint val="75000"/>
                  </a:prstClr>
                </a:solidFill>
              </a:rPr>
              <a:pPr/>
              <a:t>06/03/2020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659E6787-599A-4E54-95A2-88EF0657243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44441614"/>
      </p:ext>
    </p:extLst>
  </p:cSld>
  <p:clrMapOvr>
    <a:masterClrMapping/>
  </p:clrMapOvr>
  <p:transition spd="slow" advClick="0" advTm="4000">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223757C-9424-437C-ACAA-1450F3140318}" type="datetimeFigureOut">
              <a:rPr lang="en-GB" smtClean="0"/>
              <a:t>06/03/2020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53CF5CA-9652-4E23-A082-8F386AE4DEE3}" type="slidenum">
              <a:rPr lang="en-GB" smtClean="0"/>
              <a:t>‹#›</a:t>
            </a:fld>
            <a:endParaRPr lang="en-GB"/>
          </a:p>
        </p:txBody>
      </p:sp>
    </p:spTree>
    <p:extLst>
      <p:ext uri="{BB962C8B-B14F-4D97-AF65-F5344CB8AC3E}">
        <p14:creationId xmlns:p14="http://schemas.microsoft.com/office/powerpoint/2010/main" val="3509176796"/>
      </p:ext>
    </p:extLst>
  </p:cSld>
  <p:clrMapOvr>
    <a:masterClrMapping/>
  </p:clrMapOvr>
  <p:transition spd="slow" advClick="0" advTm="4000">
    <p:randomBar dir="vert"/>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CEEE6F-F7BD-4463-9A8D-6C043C79CB4E}" type="datetimeFigureOut">
              <a:rPr lang="en-GB" smtClean="0">
                <a:solidFill>
                  <a:prstClr val="black">
                    <a:tint val="75000"/>
                  </a:prstClr>
                </a:solidFill>
              </a:rPr>
              <a:pPr/>
              <a:t>06/03/2020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659E6787-599A-4E54-95A2-88EF0657243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84932516"/>
      </p:ext>
    </p:extLst>
  </p:cSld>
  <p:clrMapOvr>
    <a:masterClrMapping/>
  </p:clrMapOvr>
  <p:transition spd="slow" advClick="0" advTm="4000">
    <p:randomBar dir="vert"/>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3CEEE6F-F7BD-4463-9A8D-6C043C79CB4E}" type="datetimeFigureOut">
              <a:rPr lang="en-GB" smtClean="0">
                <a:solidFill>
                  <a:prstClr val="black">
                    <a:tint val="75000"/>
                  </a:prstClr>
                </a:solidFill>
              </a:rPr>
              <a:pPr/>
              <a:t>06/03/2020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59E6787-599A-4E54-95A2-88EF0657243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58435752"/>
      </p:ext>
    </p:extLst>
  </p:cSld>
  <p:clrMapOvr>
    <a:masterClrMapping/>
  </p:clrMapOvr>
  <p:transition spd="slow" advClick="0" advTm="4000">
    <p:randomBar dir="vert"/>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3CEEE6F-F7BD-4463-9A8D-6C043C79CB4E}" type="datetimeFigureOut">
              <a:rPr lang="en-GB" smtClean="0">
                <a:solidFill>
                  <a:prstClr val="black">
                    <a:tint val="75000"/>
                  </a:prstClr>
                </a:solidFill>
              </a:rPr>
              <a:pPr/>
              <a:t>06/03/2020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59E6787-599A-4E54-95A2-88EF0657243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1012809"/>
      </p:ext>
    </p:extLst>
  </p:cSld>
  <p:clrMapOvr>
    <a:masterClrMapping/>
  </p:clrMapOvr>
  <p:transition spd="slow" advClick="0" advTm="4000">
    <p:randomBar dir="vert"/>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CEEFA3D-1B5D-4C12-B250-A042AAEB2A74}" type="datetimeFigureOut">
              <a:rPr lang="en-GB" smtClean="0">
                <a:solidFill>
                  <a:prstClr val="black">
                    <a:tint val="75000"/>
                  </a:prstClr>
                </a:solidFill>
              </a:rPr>
              <a:pPr/>
              <a:t>06/03/2020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8A3C422-E62F-4EC9-BA92-2B223E87771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42193228"/>
      </p:ext>
    </p:extLst>
  </p:cSld>
  <p:clrMapOvr>
    <a:masterClrMapping/>
  </p:clrMapOvr>
  <p:transition spd="slow" advClick="0" advTm="4000">
    <p:randomBar dir="vert"/>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CEEFA3D-1B5D-4C12-B250-A042AAEB2A74}" type="datetimeFigureOut">
              <a:rPr lang="en-GB" smtClean="0">
                <a:solidFill>
                  <a:prstClr val="black">
                    <a:tint val="75000"/>
                  </a:prstClr>
                </a:solidFill>
              </a:rPr>
              <a:pPr/>
              <a:t>06/03/2020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8A3C422-E62F-4EC9-BA92-2B223E87771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62394635"/>
      </p:ext>
    </p:extLst>
  </p:cSld>
  <p:clrMapOvr>
    <a:masterClrMapping/>
  </p:clrMapOvr>
  <p:transition spd="slow" advClick="0" advTm="4000">
    <p:randomBar dir="vert"/>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CEEFA3D-1B5D-4C12-B250-A042AAEB2A74}" type="datetimeFigureOut">
              <a:rPr lang="en-GB" smtClean="0">
                <a:solidFill>
                  <a:prstClr val="black">
                    <a:tint val="75000"/>
                  </a:prstClr>
                </a:solidFill>
              </a:rPr>
              <a:pPr/>
              <a:t>06/03/2020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8A3C422-E62F-4EC9-BA92-2B223E87771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12869165"/>
      </p:ext>
    </p:extLst>
  </p:cSld>
  <p:clrMapOvr>
    <a:masterClrMapping/>
  </p:clrMapOvr>
  <p:transition spd="slow" advClick="0" advTm="4000">
    <p:randomBar dir="vert"/>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CEEFA3D-1B5D-4C12-B250-A042AAEB2A74}" type="datetimeFigureOut">
              <a:rPr lang="en-GB" smtClean="0">
                <a:solidFill>
                  <a:prstClr val="black">
                    <a:tint val="75000"/>
                  </a:prstClr>
                </a:solidFill>
              </a:rPr>
              <a:pPr/>
              <a:t>06/03/2020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08A3C422-E62F-4EC9-BA92-2B223E87771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97381080"/>
      </p:ext>
    </p:extLst>
  </p:cSld>
  <p:clrMapOvr>
    <a:masterClrMapping/>
  </p:clrMapOvr>
  <p:transition spd="slow" advClick="0" advTm="4000">
    <p:randomBar dir="vert"/>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CEEFA3D-1B5D-4C12-B250-A042AAEB2A74}" type="datetimeFigureOut">
              <a:rPr lang="en-GB" smtClean="0">
                <a:solidFill>
                  <a:prstClr val="black">
                    <a:tint val="75000"/>
                  </a:prstClr>
                </a:solidFill>
              </a:rPr>
              <a:pPr/>
              <a:t>06/03/2020</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08A3C422-E62F-4EC9-BA92-2B223E87771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01119568"/>
      </p:ext>
    </p:extLst>
  </p:cSld>
  <p:clrMapOvr>
    <a:masterClrMapping/>
  </p:clrMapOvr>
  <p:transition spd="slow" advClick="0" advTm="4000">
    <p:randomBar dir="vert"/>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CEEFA3D-1B5D-4C12-B250-A042AAEB2A74}" type="datetimeFigureOut">
              <a:rPr lang="en-GB" smtClean="0">
                <a:solidFill>
                  <a:prstClr val="black">
                    <a:tint val="75000"/>
                  </a:prstClr>
                </a:solidFill>
              </a:rPr>
              <a:pPr/>
              <a:t>06/03/2020</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08A3C422-E62F-4EC9-BA92-2B223E87771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61324703"/>
      </p:ext>
    </p:extLst>
  </p:cSld>
  <p:clrMapOvr>
    <a:masterClrMapping/>
  </p:clrMapOvr>
  <p:transition spd="slow" advClick="0" advTm="4000">
    <p:randomBar dir="vert"/>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EEFA3D-1B5D-4C12-B250-A042AAEB2A74}" type="datetimeFigureOut">
              <a:rPr lang="en-GB" smtClean="0">
                <a:solidFill>
                  <a:prstClr val="black">
                    <a:tint val="75000"/>
                  </a:prstClr>
                </a:solidFill>
              </a:rPr>
              <a:pPr/>
              <a:t>06/03/2020</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08A3C422-E62F-4EC9-BA92-2B223E87771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7340693"/>
      </p:ext>
    </p:extLst>
  </p:cSld>
  <p:clrMapOvr>
    <a:masterClrMapping/>
  </p:clrMapOvr>
  <p:transition spd="slow" advClick="0" advTm="4000">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223757C-9424-437C-ACAA-1450F3140318}" type="datetimeFigureOut">
              <a:rPr lang="en-GB" smtClean="0"/>
              <a:t>06/03/2020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53CF5CA-9652-4E23-A082-8F386AE4DEE3}" type="slidenum">
              <a:rPr lang="en-GB" smtClean="0"/>
              <a:t>‹#›</a:t>
            </a:fld>
            <a:endParaRPr lang="en-GB"/>
          </a:p>
        </p:txBody>
      </p:sp>
    </p:spTree>
    <p:extLst>
      <p:ext uri="{BB962C8B-B14F-4D97-AF65-F5344CB8AC3E}">
        <p14:creationId xmlns:p14="http://schemas.microsoft.com/office/powerpoint/2010/main" val="916434474"/>
      </p:ext>
    </p:extLst>
  </p:cSld>
  <p:clrMapOvr>
    <a:masterClrMapping/>
  </p:clrMapOvr>
  <p:transition spd="slow" advClick="0" advTm="4000">
    <p:randomBar dir="vert"/>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EEFA3D-1B5D-4C12-B250-A042AAEB2A74}" type="datetimeFigureOut">
              <a:rPr lang="en-GB" smtClean="0">
                <a:solidFill>
                  <a:prstClr val="black">
                    <a:tint val="75000"/>
                  </a:prstClr>
                </a:solidFill>
              </a:rPr>
              <a:pPr/>
              <a:t>06/03/2020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08A3C422-E62F-4EC9-BA92-2B223E87771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00995972"/>
      </p:ext>
    </p:extLst>
  </p:cSld>
  <p:clrMapOvr>
    <a:masterClrMapping/>
  </p:clrMapOvr>
  <p:transition spd="slow" advClick="0" advTm="4000">
    <p:randomBar dir="vert"/>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EEFA3D-1B5D-4C12-B250-A042AAEB2A74}" type="datetimeFigureOut">
              <a:rPr lang="en-GB" smtClean="0">
                <a:solidFill>
                  <a:prstClr val="black">
                    <a:tint val="75000"/>
                  </a:prstClr>
                </a:solidFill>
              </a:rPr>
              <a:pPr/>
              <a:t>06/03/2020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08A3C422-E62F-4EC9-BA92-2B223E87771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54395795"/>
      </p:ext>
    </p:extLst>
  </p:cSld>
  <p:clrMapOvr>
    <a:masterClrMapping/>
  </p:clrMapOvr>
  <p:transition spd="slow" advClick="0" advTm="4000">
    <p:randomBar dir="vert"/>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CEEFA3D-1B5D-4C12-B250-A042AAEB2A74}" type="datetimeFigureOut">
              <a:rPr lang="en-GB" smtClean="0">
                <a:solidFill>
                  <a:prstClr val="black">
                    <a:tint val="75000"/>
                  </a:prstClr>
                </a:solidFill>
              </a:rPr>
              <a:pPr/>
              <a:t>06/03/2020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8A3C422-E62F-4EC9-BA92-2B223E87771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20338337"/>
      </p:ext>
    </p:extLst>
  </p:cSld>
  <p:clrMapOvr>
    <a:masterClrMapping/>
  </p:clrMapOvr>
  <p:transition spd="slow" advClick="0" advTm="4000">
    <p:randomBar dir="vert"/>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CEEFA3D-1B5D-4C12-B250-A042AAEB2A74}" type="datetimeFigureOut">
              <a:rPr lang="en-GB" smtClean="0">
                <a:solidFill>
                  <a:prstClr val="black">
                    <a:tint val="75000"/>
                  </a:prstClr>
                </a:solidFill>
              </a:rPr>
              <a:pPr/>
              <a:t>06/03/2020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8A3C422-E62F-4EC9-BA92-2B223E87771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18193858"/>
      </p:ext>
    </p:extLst>
  </p:cSld>
  <p:clrMapOvr>
    <a:masterClrMapping/>
  </p:clrMapOvr>
  <p:transition spd="slow" advClick="0" advTm="4000">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223757C-9424-437C-ACAA-1450F3140318}" type="datetimeFigureOut">
              <a:rPr lang="en-GB" smtClean="0"/>
              <a:t>06/03/2020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53CF5CA-9652-4E23-A082-8F386AE4DEE3}" type="slidenum">
              <a:rPr lang="en-GB" smtClean="0"/>
              <a:t>‹#›</a:t>
            </a:fld>
            <a:endParaRPr lang="en-GB"/>
          </a:p>
        </p:txBody>
      </p:sp>
    </p:spTree>
    <p:extLst>
      <p:ext uri="{BB962C8B-B14F-4D97-AF65-F5344CB8AC3E}">
        <p14:creationId xmlns:p14="http://schemas.microsoft.com/office/powerpoint/2010/main" val="4294798963"/>
      </p:ext>
    </p:extLst>
  </p:cSld>
  <p:clrMapOvr>
    <a:masterClrMapping/>
  </p:clrMapOvr>
  <p:transition spd="slow" advClick="0" advTm="4000">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223757C-9424-437C-ACAA-1450F3140318}" type="datetimeFigureOut">
              <a:rPr lang="en-GB" smtClean="0"/>
              <a:t>06/03/2020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53CF5CA-9652-4E23-A082-8F386AE4DEE3}" type="slidenum">
              <a:rPr lang="en-GB" smtClean="0"/>
              <a:t>‹#›</a:t>
            </a:fld>
            <a:endParaRPr lang="en-GB"/>
          </a:p>
        </p:txBody>
      </p:sp>
    </p:spTree>
    <p:extLst>
      <p:ext uri="{BB962C8B-B14F-4D97-AF65-F5344CB8AC3E}">
        <p14:creationId xmlns:p14="http://schemas.microsoft.com/office/powerpoint/2010/main" val="498858158"/>
      </p:ext>
    </p:extLst>
  </p:cSld>
  <p:clrMapOvr>
    <a:masterClrMapping/>
  </p:clrMapOvr>
  <p:transition spd="slow" advClick="0" advTm="4000">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223757C-9424-437C-ACAA-1450F3140318}" type="datetimeFigureOut">
              <a:rPr lang="en-GB" smtClean="0"/>
              <a:t>06/03/2020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53CF5CA-9652-4E23-A082-8F386AE4DEE3}" type="slidenum">
              <a:rPr lang="en-GB" smtClean="0"/>
              <a:t>‹#›</a:t>
            </a:fld>
            <a:endParaRPr lang="en-GB"/>
          </a:p>
        </p:txBody>
      </p:sp>
    </p:spTree>
    <p:extLst>
      <p:ext uri="{BB962C8B-B14F-4D97-AF65-F5344CB8AC3E}">
        <p14:creationId xmlns:p14="http://schemas.microsoft.com/office/powerpoint/2010/main" val="3135992669"/>
      </p:ext>
    </p:extLst>
  </p:cSld>
  <p:clrMapOvr>
    <a:masterClrMapping/>
  </p:clrMapOvr>
  <p:transition spd="slow" advClick="0" advTm="4000">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23757C-9424-437C-ACAA-1450F3140318}" type="datetimeFigureOut">
              <a:rPr lang="en-GB" smtClean="0"/>
              <a:t>06/03/2020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53CF5CA-9652-4E23-A082-8F386AE4DEE3}" type="slidenum">
              <a:rPr lang="en-GB" smtClean="0"/>
              <a:t>‹#›</a:t>
            </a:fld>
            <a:endParaRPr lang="en-GB"/>
          </a:p>
        </p:txBody>
      </p:sp>
    </p:spTree>
    <p:extLst>
      <p:ext uri="{BB962C8B-B14F-4D97-AF65-F5344CB8AC3E}">
        <p14:creationId xmlns:p14="http://schemas.microsoft.com/office/powerpoint/2010/main" val="814692865"/>
      </p:ext>
    </p:extLst>
  </p:cSld>
  <p:clrMapOvr>
    <a:masterClrMapping/>
  </p:clrMapOvr>
  <p:transition spd="slow" advClick="0" advTm="4000">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23757C-9424-437C-ACAA-1450F3140318}" type="datetimeFigureOut">
              <a:rPr lang="en-GB" smtClean="0"/>
              <a:t>06/03/2020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53CF5CA-9652-4E23-A082-8F386AE4DEE3}" type="slidenum">
              <a:rPr lang="en-GB" smtClean="0"/>
              <a:t>‹#›</a:t>
            </a:fld>
            <a:endParaRPr lang="en-GB"/>
          </a:p>
        </p:txBody>
      </p:sp>
    </p:spTree>
    <p:extLst>
      <p:ext uri="{BB962C8B-B14F-4D97-AF65-F5344CB8AC3E}">
        <p14:creationId xmlns:p14="http://schemas.microsoft.com/office/powerpoint/2010/main" val="641051871"/>
      </p:ext>
    </p:extLst>
  </p:cSld>
  <p:clrMapOvr>
    <a:masterClrMapping/>
  </p:clrMapOvr>
  <p:transition spd="slow" advClick="0" advTm="4000">
    <p:randomBar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23757C-9424-437C-ACAA-1450F3140318}" type="datetimeFigureOut">
              <a:rPr lang="en-GB" smtClean="0"/>
              <a:t>06/03/2020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53CF5CA-9652-4E23-A082-8F386AE4DEE3}" type="slidenum">
              <a:rPr lang="en-GB" smtClean="0"/>
              <a:t>‹#›</a:t>
            </a:fld>
            <a:endParaRPr lang="en-GB"/>
          </a:p>
        </p:txBody>
      </p:sp>
    </p:spTree>
    <p:extLst>
      <p:ext uri="{BB962C8B-B14F-4D97-AF65-F5344CB8AC3E}">
        <p14:creationId xmlns:p14="http://schemas.microsoft.com/office/powerpoint/2010/main" val="3477267324"/>
      </p:ext>
    </p:extLst>
  </p:cSld>
  <p:clrMapOvr>
    <a:masterClrMapping/>
  </p:clrMapOvr>
  <p:transition spd="slow" advClick="0" advTm="4000">
    <p:randomBar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23757C-9424-437C-ACAA-1450F3140318}" type="datetimeFigureOut">
              <a:rPr lang="en-GB" smtClean="0"/>
              <a:t>06/03/2020</a:t>
            </a:fld>
            <a:endParaRPr lang="en-GB"/>
          </a:p>
        </p:txBody>
      </p:sp>
      <p:sp>
        <p:nvSpPr>
          <p:cNvPr id="5" name="Footer Placeholder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3CF5CA-9652-4E23-A082-8F386AE4DEE3}" type="slidenum">
              <a:rPr lang="en-GB" smtClean="0"/>
              <a:t>‹#›</a:t>
            </a:fld>
            <a:endParaRPr lang="en-GB"/>
          </a:p>
        </p:txBody>
      </p:sp>
    </p:spTree>
    <p:extLst>
      <p:ext uri="{BB962C8B-B14F-4D97-AF65-F5344CB8AC3E}">
        <p14:creationId xmlns:p14="http://schemas.microsoft.com/office/powerpoint/2010/main" val="8175281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advClick="0" advTm="4000">
    <p:randomBar dir="ver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CEEE6F-F7BD-4463-9A8D-6C043C79CB4E}" type="datetimeFigureOut">
              <a:rPr lang="en-GB" smtClean="0">
                <a:solidFill>
                  <a:prstClr val="black">
                    <a:tint val="75000"/>
                  </a:prstClr>
                </a:solidFill>
              </a:rPr>
              <a:pPr/>
              <a:t>06/03/2020</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9E6787-599A-4E54-95A2-88EF0657243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618416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advTm="4000">
    <p:randomBar dir="ver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EEFA3D-1B5D-4C12-B250-A042AAEB2A74}" type="datetimeFigureOut">
              <a:rPr lang="en-GB" smtClean="0">
                <a:solidFill>
                  <a:prstClr val="black">
                    <a:tint val="75000"/>
                  </a:prstClr>
                </a:solidFill>
              </a:rPr>
              <a:pPr/>
              <a:t>06/03/2020</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A3C422-E62F-4EC9-BA92-2B223E87771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0927645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advClick="0" advTm="4000">
    <p:randomBar dir="ver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3894" y="332656"/>
            <a:ext cx="2332226" cy="23322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824948" y="3580247"/>
            <a:ext cx="5249579" cy="461665"/>
          </a:xfrm>
          <a:prstGeom prst="rect">
            <a:avLst/>
          </a:prstGeom>
          <a:noFill/>
        </p:spPr>
        <p:txBody>
          <a:bodyPr wrap="none" rtlCol="0">
            <a:spAutoFit/>
          </a:bodyPr>
          <a:lstStyle/>
          <a:p>
            <a:r>
              <a:rPr lang="en-GB" sz="2400" dirty="0">
                <a:solidFill>
                  <a:prstClr val="black"/>
                </a:solidFill>
                <a:latin typeface="SassoonCRInfant" panose="02010503020300020003" pitchFamily="2" charset="0"/>
              </a:rPr>
              <a:t>Week Beginning :    </a:t>
            </a:r>
            <a:r>
              <a:rPr lang="en-GB" sz="2400" dirty="0" smtClean="0">
                <a:solidFill>
                  <a:prstClr val="black"/>
                </a:solidFill>
                <a:latin typeface="SassoonCRInfant" panose="02010503020300020003" pitchFamily="2" charset="0"/>
              </a:rPr>
              <a:t>Monday 9</a:t>
            </a:r>
            <a:r>
              <a:rPr lang="en-GB" sz="2400" baseline="30000" dirty="0" smtClean="0">
                <a:solidFill>
                  <a:prstClr val="black"/>
                </a:solidFill>
                <a:latin typeface="SassoonCRInfant" panose="02010503020300020003" pitchFamily="2" charset="0"/>
              </a:rPr>
              <a:t>th</a:t>
            </a:r>
            <a:r>
              <a:rPr lang="en-GB" sz="2400" dirty="0" smtClean="0">
                <a:solidFill>
                  <a:prstClr val="black"/>
                </a:solidFill>
                <a:latin typeface="SassoonCRInfant" panose="02010503020300020003" pitchFamily="2" charset="0"/>
              </a:rPr>
              <a:t>  March</a:t>
            </a:r>
            <a:endParaRPr lang="en-GB" sz="2400" dirty="0">
              <a:solidFill>
                <a:prstClr val="black"/>
              </a:solidFill>
              <a:latin typeface="SassoonCRInfant" panose="02010503020300020003" pitchFamily="2" charset="0"/>
            </a:endParaRPr>
          </a:p>
        </p:txBody>
      </p:sp>
      <p:sp>
        <p:nvSpPr>
          <p:cNvPr id="5" name="TextBox 4"/>
          <p:cNvSpPr txBox="1"/>
          <p:nvPr/>
        </p:nvSpPr>
        <p:spPr>
          <a:xfrm>
            <a:off x="2945718" y="2996952"/>
            <a:ext cx="3120278" cy="523220"/>
          </a:xfrm>
          <a:prstGeom prst="rect">
            <a:avLst/>
          </a:prstGeom>
          <a:noFill/>
        </p:spPr>
        <p:txBody>
          <a:bodyPr wrap="none" rtlCol="0">
            <a:spAutoFit/>
          </a:bodyPr>
          <a:lstStyle/>
          <a:p>
            <a:r>
              <a:rPr lang="en-GB" sz="2800" dirty="0">
                <a:solidFill>
                  <a:prstClr val="black"/>
                </a:solidFill>
                <a:latin typeface="SassoonCRInfant" panose="02010503020300020003" pitchFamily="2" charset="0"/>
              </a:rPr>
              <a:t>Our weekly bulletin </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1621" y="4042858"/>
            <a:ext cx="4248472" cy="26478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1403252"/>
      </p:ext>
    </p:extLst>
  </p:cSld>
  <p:clrMapOvr>
    <a:masterClrMapping/>
  </p:clrMapOvr>
  <p:transition spd="slow" advClick="0" advTm="4000">
    <p:randomBa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382037261"/>
              </p:ext>
            </p:extLst>
          </p:nvPr>
        </p:nvGraphicFramePr>
        <p:xfrm>
          <a:off x="19325" y="332656"/>
          <a:ext cx="9124675" cy="6545876"/>
        </p:xfrm>
        <a:graphic>
          <a:graphicData uri="http://schemas.openxmlformats.org/drawingml/2006/table">
            <a:tbl>
              <a:tblPr firstRow="1" firstCol="1" bandRow="1"/>
              <a:tblGrid>
                <a:gridCol w="1505162"/>
                <a:gridCol w="1124433"/>
                <a:gridCol w="3323737"/>
                <a:gridCol w="3171343"/>
              </a:tblGrid>
              <a:tr h="432687">
                <a:tc>
                  <a:txBody>
                    <a:bodyPr/>
                    <a:lstStyle/>
                    <a:p>
                      <a:pPr>
                        <a:lnSpc>
                          <a:spcPct val="115000"/>
                        </a:lnSpc>
                        <a:spcAft>
                          <a:spcPts val="0"/>
                        </a:spcAft>
                      </a:pPr>
                      <a:r>
                        <a:rPr lang="en-GB" sz="1800" dirty="0">
                          <a:effectLst/>
                          <a:latin typeface="SassoonCRInfant"/>
                          <a:ea typeface="Calibri"/>
                          <a:cs typeface="Times New Roman"/>
                        </a:rPr>
                        <a:t>Day</a:t>
                      </a:r>
                      <a:endParaRPr lang="en-GB"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en-GB" sz="1800" dirty="0">
                          <a:effectLst/>
                          <a:latin typeface="SassoonCRInfant"/>
                          <a:ea typeface="Calibri"/>
                          <a:cs typeface="Times New Roman"/>
                        </a:rPr>
                        <a:t>Date</a:t>
                      </a:r>
                      <a:endParaRPr lang="en-GB"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en-GB" sz="1800" dirty="0">
                          <a:effectLst/>
                          <a:latin typeface="SassoonCRInfant" panose="02010503020300020003" pitchFamily="2" charset="0"/>
                          <a:ea typeface="Calibri"/>
                          <a:cs typeface="Times New Roman"/>
                        </a:rPr>
                        <a:t>In School Events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en-GB" sz="1800" dirty="0">
                          <a:effectLst/>
                          <a:latin typeface="SassoonCRInfant" panose="02010503020300020003" pitchFamily="2" charset="0"/>
                          <a:ea typeface="Calibri"/>
                          <a:cs typeface="Times New Roman"/>
                        </a:rPr>
                        <a:t>Events  and Trips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726526">
                <a:tc>
                  <a:txBody>
                    <a:bodyPr/>
                    <a:lstStyle/>
                    <a:p>
                      <a:pPr>
                        <a:lnSpc>
                          <a:spcPct val="115000"/>
                        </a:lnSpc>
                        <a:spcAft>
                          <a:spcPts val="0"/>
                        </a:spcAft>
                      </a:pPr>
                      <a:r>
                        <a:rPr lang="en-GB" sz="1800" dirty="0" smtClean="0">
                          <a:effectLst/>
                          <a:latin typeface="SassoonCRInfant"/>
                          <a:ea typeface="Calibri"/>
                          <a:cs typeface="Times New Roman"/>
                        </a:rPr>
                        <a:t>Monday</a:t>
                      </a:r>
                      <a:endParaRPr lang="en-GB"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en-GB" dirty="0" smtClean="0">
                          <a:latin typeface="SassoonCRInfant" panose="02010503020300020003" pitchFamily="2" charset="0"/>
                        </a:rPr>
                        <a:t>9</a:t>
                      </a:r>
                      <a:r>
                        <a:rPr lang="en-GB" baseline="30000" dirty="0" smtClean="0">
                          <a:latin typeface="SassoonCRInfant" panose="02010503020300020003" pitchFamily="2" charset="0"/>
                        </a:rPr>
                        <a:t>th</a:t>
                      </a:r>
                      <a:r>
                        <a:rPr lang="en-GB" dirty="0" smtClean="0">
                          <a:latin typeface="SassoonCRInfant" panose="02010503020300020003" pitchFamily="2" charset="0"/>
                        </a:rPr>
                        <a:t> </a:t>
                      </a:r>
                      <a:endParaRPr lang="en-GB" dirty="0">
                        <a:latin typeface="SassoonCRInfant" panose="02010503020300020003" pitchFamily="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en-GB" dirty="0" smtClean="0">
                          <a:latin typeface="SassoonCRInfant" panose="02010503020300020003" pitchFamily="2" charset="0"/>
                        </a:rPr>
                        <a:t>British Science Week “Our Diverse Planet” – Poster Competition Launch for S1-6</a:t>
                      </a:r>
                    </a:p>
                    <a:p>
                      <a:r>
                        <a:rPr lang="en-GB" dirty="0" smtClean="0">
                          <a:latin typeface="SassoonCRInfant" panose="02010503020300020003" pitchFamily="2" charset="0"/>
                        </a:rPr>
                        <a:t>Break</a:t>
                      </a:r>
                      <a:r>
                        <a:rPr lang="en-GB" baseline="0" dirty="0" smtClean="0">
                          <a:latin typeface="SassoonCRInfant" panose="02010503020300020003" pitchFamily="2" charset="0"/>
                        </a:rPr>
                        <a:t> and </a:t>
                      </a:r>
                      <a:r>
                        <a:rPr lang="en-GB" dirty="0" smtClean="0">
                          <a:latin typeface="SassoonCRInfant" panose="02010503020300020003" pitchFamily="2" charset="0"/>
                        </a:rPr>
                        <a:t>Lunch</a:t>
                      </a:r>
                      <a:r>
                        <a:rPr lang="en-GB" baseline="0" dirty="0" smtClean="0">
                          <a:latin typeface="SassoonCRInfant" panose="02010503020300020003" pitchFamily="2" charset="0"/>
                        </a:rPr>
                        <a:t> time activity – Chalk Animals</a:t>
                      </a:r>
                      <a:endParaRPr lang="en-GB" dirty="0">
                        <a:latin typeface="SassoonCRInfant" panose="02010503020300020003" pitchFamily="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endParaRPr lang="en-GB" sz="1800" strike="noStrike" dirty="0" smtClean="0">
                        <a:effectLst/>
                        <a:latin typeface="SassoonCRInfant" panose="02010503020300020003" pitchFamily="2"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404155">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1800" dirty="0" smtClean="0">
                          <a:effectLst/>
                          <a:latin typeface="SassoonCRInfant"/>
                          <a:ea typeface="Calibri"/>
                          <a:cs typeface="Times New Roman"/>
                        </a:rPr>
                        <a:t>Tuesday</a:t>
                      </a:r>
                      <a:endParaRPr lang="en-GB" dirty="0" smtClean="0"/>
                    </a:p>
                    <a:p>
                      <a:pPr>
                        <a:lnSpc>
                          <a:spcPct val="115000"/>
                        </a:lnSpc>
                        <a:spcAft>
                          <a:spcPts val="0"/>
                        </a:spcAft>
                      </a:pPr>
                      <a:endParaRPr lang="en-GB"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en-GB" baseline="0" dirty="0" smtClean="0">
                          <a:latin typeface="SassoonCRInfant" panose="02010503020300020003" pitchFamily="2" charset="0"/>
                        </a:rPr>
                        <a:t>10</a:t>
                      </a:r>
                      <a:r>
                        <a:rPr lang="en-GB" baseline="30000" dirty="0" smtClean="0">
                          <a:latin typeface="SassoonCRInfant" panose="02010503020300020003" pitchFamily="2" charset="0"/>
                        </a:rPr>
                        <a:t>th</a:t>
                      </a:r>
                      <a:r>
                        <a:rPr lang="en-GB" baseline="0" dirty="0" smtClean="0">
                          <a:latin typeface="SassoonCRInfant" panose="02010503020300020003" pitchFamily="2" charset="0"/>
                        </a:rPr>
                        <a:t> </a:t>
                      </a:r>
                      <a:endParaRPr lang="en-GB" dirty="0">
                        <a:latin typeface="SassoonCRInfant" panose="02010503020300020003" pitchFamily="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en-GB" dirty="0" smtClean="0">
                          <a:latin typeface="SassoonCRInfant" panose="02010503020300020003" pitchFamily="2" charset="0"/>
                        </a:rPr>
                        <a:t>Break and Lunch Time Activity</a:t>
                      </a:r>
                      <a:r>
                        <a:rPr lang="en-GB" baseline="0" dirty="0" smtClean="0">
                          <a:latin typeface="SassoonCRInfant" panose="02010503020300020003" pitchFamily="2" charset="0"/>
                        </a:rPr>
                        <a:t> – Body Clocks</a:t>
                      </a:r>
                      <a:endParaRPr lang="en-GB" dirty="0">
                        <a:latin typeface="SassoonCRInfant" panose="02010503020300020003" pitchFamily="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indent="0">
                        <a:lnSpc>
                          <a:spcPct val="115000"/>
                        </a:lnSpc>
                        <a:spcAft>
                          <a:spcPts val="0"/>
                        </a:spcAft>
                        <a:buFont typeface="Arial" panose="020B0604020202020204" pitchFamily="34" charset="0"/>
                        <a:buNone/>
                      </a:pPr>
                      <a:endParaRPr lang="en-GB" sz="1600" baseline="0" dirty="0" smtClean="0">
                        <a:effectLst/>
                        <a:latin typeface="SassoonCRInfant" panose="02010503020300020003" pitchFamily="2"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755193">
                <a:tc>
                  <a:txBody>
                    <a:bodyPr/>
                    <a:lstStyle/>
                    <a:p>
                      <a:pPr>
                        <a:lnSpc>
                          <a:spcPct val="115000"/>
                        </a:lnSpc>
                        <a:spcAft>
                          <a:spcPts val="0"/>
                        </a:spcAft>
                      </a:pPr>
                      <a:r>
                        <a:rPr lang="en-GB" sz="1800">
                          <a:effectLst/>
                          <a:latin typeface="SassoonCRInfant"/>
                          <a:ea typeface="Calibri"/>
                          <a:cs typeface="Times New Roman"/>
                        </a:rPr>
                        <a:t>Wednesday</a:t>
                      </a:r>
                      <a:endParaRPr lang="en-GB" sz="1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en-GB" sz="1800" dirty="0" smtClean="0">
                          <a:effectLst/>
                          <a:latin typeface="SassoonCRInfant" panose="02010503020300020003" pitchFamily="2" charset="0"/>
                          <a:ea typeface="Calibri"/>
                          <a:cs typeface="Times New Roman"/>
                        </a:rPr>
                        <a:t>11</a:t>
                      </a:r>
                      <a:r>
                        <a:rPr lang="en-GB" sz="1800" baseline="30000" dirty="0" smtClean="0">
                          <a:effectLst/>
                          <a:latin typeface="SassoonCRInfant" panose="02010503020300020003" pitchFamily="2" charset="0"/>
                          <a:ea typeface="Calibri"/>
                          <a:cs typeface="Times New Roman"/>
                        </a:rPr>
                        <a:t>th</a:t>
                      </a:r>
                      <a:r>
                        <a:rPr lang="en-GB" sz="1800" dirty="0" smtClean="0">
                          <a:effectLst/>
                          <a:latin typeface="SassoonCRInfant" panose="02010503020300020003" pitchFamily="2" charset="0"/>
                          <a:ea typeface="Calibri"/>
                          <a:cs typeface="Times New Roman"/>
                        </a:rPr>
                        <a:t> </a:t>
                      </a:r>
                      <a:endParaRPr lang="en-GB" sz="1800" dirty="0">
                        <a:effectLst/>
                        <a:latin typeface="SassoonCRInfant" panose="02010503020300020003" pitchFamily="2"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en-GB" sz="1800" b="0" dirty="0" smtClean="0">
                          <a:effectLst/>
                          <a:latin typeface="SassoonCRInfant" panose="02010503020300020003" pitchFamily="2" charset="0"/>
                          <a:ea typeface="Calibri"/>
                          <a:cs typeface="Times New Roman"/>
                        </a:rPr>
                        <a:t>Break and Lunch</a:t>
                      </a:r>
                      <a:r>
                        <a:rPr lang="en-GB" sz="1800" b="0" baseline="0" dirty="0" smtClean="0">
                          <a:effectLst/>
                          <a:latin typeface="SassoonCRInfant" panose="02010503020300020003" pitchFamily="2" charset="0"/>
                          <a:ea typeface="Calibri"/>
                          <a:cs typeface="Times New Roman"/>
                        </a:rPr>
                        <a:t> time Activity – Self Portrait</a:t>
                      </a:r>
                      <a:endParaRPr lang="en-GB" sz="1800" b="0" dirty="0" smtClean="0">
                        <a:effectLst/>
                        <a:latin typeface="SassoonCRInfant" panose="02010503020300020003" pitchFamily="2"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endParaRPr lang="en-GB" sz="1800" dirty="0" smtClean="0">
                        <a:effectLst/>
                        <a:latin typeface="SassoonCRInfant" panose="02010503020300020003" pitchFamily="2"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865375">
                <a:tc>
                  <a:txBody>
                    <a:bodyPr/>
                    <a:lstStyle/>
                    <a:p>
                      <a:pPr>
                        <a:lnSpc>
                          <a:spcPct val="115000"/>
                        </a:lnSpc>
                        <a:spcAft>
                          <a:spcPts val="0"/>
                        </a:spcAft>
                      </a:pPr>
                      <a:r>
                        <a:rPr lang="en-GB" sz="1800" dirty="0" smtClean="0">
                          <a:effectLst/>
                          <a:latin typeface="SassoonCRInfant"/>
                          <a:ea typeface="Calibri"/>
                          <a:cs typeface="Times New Roman"/>
                        </a:rPr>
                        <a:t>Thursday</a:t>
                      </a:r>
                      <a:endParaRPr lang="en-GB"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en-GB" dirty="0" smtClean="0"/>
                        <a:t>12</a:t>
                      </a:r>
                      <a:r>
                        <a:rPr lang="en-GB" baseline="30000" dirty="0" smtClean="0"/>
                        <a:t>th</a:t>
                      </a:r>
                      <a:r>
                        <a:rPr lang="en-GB" baseline="0" dirty="0" smtClean="0"/>
                        <a:t> </a:t>
                      </a:r>
                      <a:endParaRPr lang="en-GB"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en-GB" dirty="0" smtClean="0"/>
                        <a:t>Break and Lunch time activity - Camouflage</a:t>
                      </a:r>
                      <a:endParaRPr lang="en-GB"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endParaRPr lang="en-GB" sz="1800" dirty="0">
                        <a:effectLst/>
                        <a:latin typeface="SassoonCRInfant" panose="02010503020300020003" pitchFamily="2"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716866">
                <a:tc>
                  <a:txBody>
                    <a:bodyPr/>
                    <a:lstStyle/>
                    <a:p>
                      <a:pPr>
                        <a:lnSpc>
                          <a:spcPct val="115000"/>
                        </a:lnSpc>
                        <a:spcAft>
                          <a:spcPts val="0"/>
                        </a:spcAft>
                      </a:pPr>
                      <a:r>
                        <a:rPr lang="en-GB" sz="1800" dirty="0" smtClean="0">
                          <a:effectLst/>
                          <a:latin typeface="SassoonCRInfant"/>
                          <a:ea typeface="Calibri"/>
                          <a:cs typeface="Times New Roman"/>
                        </a:rPr>
                        <a:t>Friday</a:t>
                      </a:r>
                      <a:endParaRPr lang="en-GB"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en-GB" sz="1800" dirty="0" smtClean="0">
                          <a:effectLst/>
                          <a:latin typeface="SassoonCRInfant" panose="02010503020300020003" pitchFamily="2" charset="0"/>
                          <a:ea typeface="Calibri"/>
                          <a:cs typeface="Times New Roman"/>
                        </a:rPr>
                        <a:t>13</a:t>
                      </a:r>
                      <a:r>
                        <a:rPr lang="en-GB" sz="1800" baseline="30000" dirty="0" smtClean="0">
                          <a:effectLst/>
                          <a:latin typeface="SassoonCRInfant" panose="02010503020300020003" pitchFamily="2" charset="0"/>
                          <a:ea typeface="Calibri"/>
                          <a:cs typeface="Times New Roman"/>
                        </a:rPr>
                        <a:t>th</a:t>
                      </a:r>
                      <a:r>
                        <a:rPr lang="en-GB" sz="1800" baseline="0" dirty="0" smtClean="0">
                          <a:effectLst/>
                          <a:latin typeface="SassoonCRInfant" panose="02010503020300020003" pitchFamily="2" charset="0"/>
                          <a:ea typeface="Calibri"/>
                          <a:cs typeface="Times New Roman"/>
                        </a:rPr>
                        <a:t> </a:t>
                      </a:r>
                      <a:endParaRPr lang="en-GB" sz="1800" dirty="0">
                        <a:effectLst/>
                        <a:latin typeface="SassoonCRInfant" panose="02010503020300020003" pitchFamily="2"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en-GB" sz="1800" dirty="0" smtClean="0">
                          <a:effectLst/>
                          <a:latin typeface="SassoonCRInfant" panose="02010503020300020003" pitchFamily="2" charset="0"/>
                          <a:ea typeface="Calibri"/>
                          <a:cs typeface="Times New Roman"/>
                        </a:rPr>
                        <a:t>Deadline for Science</a:t>
                      </a:r>
                      <a:r>
                        <a:rPr lang="en-GB" sz="1800" baseline="0" dirty="0" smtClean="0">
                          <a:effectLst/>
                          <a:latin typeface="SassoonCRInfant" panose="02010503020300020003" pitchFamily="2" charset="0"/>
                          <a:ea typeface="Calibri"/>
                          <a:cs typeface="Times New Roman"/>
                        </a:rPr>
                        <a:t> Week poster</a:t>
                      </a:r>
                      <a:endParaRPr lang="en-GB" sz="1800" dirty="0">
                        <a:effectLst/>
                        <a:latin typeface="SassoonCRInfant" panose="02010503020300020003" pitchFamily="2"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en-GB" sz="1800" dirty="0">
                          <a:effectLst/>
                          <a:latin typeface="SassoonCRInfant" panose="02010503020300020003" pitchFamily="2" charset="0"/>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3249865826"/>
      </p:ext>
    </p:extLst>
  </p:cSld>
  <p:clrMapOvr>
    <a:masterClrMapping/>
  </p:clrMapOvr>
  <p:transition spd="slow" advClick="0" advTm="4000">
    <p:randomBa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34249" y="1635"/>
            <a:ext cx="3305856" cy="28513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5724129" y="4272293"/>
            <a:ext cx="3446094" cy="25857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3"/>
          <p:cNvSpPr>
            <a:spLocks noGrp="1"/>
          </p:cNvSpPr>
          <p:nvPr>
            <p:ph type="title"/>
          </p:nvPr>
        </p:nvSpPr>
        <p:spPr>
          <a:xfrm>
            <a:off x="457200" y="0"/>
            <a:ext cx="8229600" cy="908720"/>
          </a:xfrm>
        </p:spPr>
        <p:txBody>
          <a:bodyPr>
            <a:normAutofit/>
          </a:bodyPr>
          <a:lstStyle/>
          <a:p>
            <a:r>
              <a:rPr lang="en-GB" sz="2400" b="1" u="sng" dirty="0">
                <a:solidFill>
                  <a:srgbClr val="00B050"/>
                </a:solidFill>
                <a:effectLst>
                  <a:outerShdw blurRad="50000" dist="50800" dir="7500000" algn="tl">
                    <a:srgbClr val="000000">
                      <a:alpha val="35000"/>
                    </a:srgbClr>
                  </a:outerShdw>
                </a:effectLst>
              </a:rPr>
              <a:t>Word of the </a:t>
            </a:r>
            <a:r>
              <a:rPr lang="en-GB" sz="2400" b="1" u="sng" dirty="0" smtClean="0">
                <a:solidFill>
                  <a:srgbClr val="00B050"/>
                </a:solidFill>
                <a:effectLst>
                  <a:outerShdw blurRad="50000" dist="50800" dir="7500000" algn="tl">
                    <a:srgbClr val="000000">
                      <a:alpha val="35000"/>
                    </a:srgbClr>
                  </a:outerShdw>
                </a:effectLst>
              </a:rPr>
              <a:t>Week</a:t>
            </a:r>
            <a:endParaRPr lang="en-GB" sz="2400" dirty="0">
              <a:solidFill>
                <a:srgbClr val="00B050"/>
              </a:solidFill>
            </a:endParaRPr>
          </a:p>
        </p:txBody>
      </p:sp>
      <p:sp>
        <p:nvSpPr>
          <p:cNvPr id="5" name="Content Placeholder 4"/>
          <p:cNvSpPr>
            <a:spLocks noGrp="1"/>
          </p:cNvSpPr>
          <p:nvPr>
            <p:ph idx="1"/>
          </p:nvPr>
        </p:nvSpPr>
        <p:spPr>
          <a:xfrm>
            <a:off x="251520" y="836712"/>
            <a:ext cx="8640960" cy="5904656"/>
          </a:xfrm>
        </p:spPr>
        <p:txBody>
          <a:bodyPr>
            <a:normAutofit/>
          </a:bodyPr>
          <a:lstStyle/>
          <a:p>
            <a:pPr marL="0" indent="0" algn="ctr">
              <a:buNone/>
            </a:pPr>
            <a:r>
              <a:rPr lang="en-GB" sz="9600" b="1" cap="all" dirty="0" smtClean="0">
                <a:solidFill>
                  <a:srgbClr val="FF0000"/>
                </a:solidFill>
                <a:effectLst>
                  <a:reflection blurRad="12700" stA="28000" endPos="45000" dist="1003" dir="5400000" sy="-100000" algn="bl"/>
                </a:effectLst>
              </a:rPr>
              <a:t>incongruous</a:t>
            </a:r>
            <a:r>
              <a:rPr lang="en-GB" sz="8000" b="1" cap="all" dirty="0" smtClean="0">
                <a:effectLst>
                  <a:reflection blurRad="12700" stA="28000" endPos="45000" dist="1003" dir="5400000" sy="-100000" algn="bl"/>
                </a:effectLst>
              </a:rPr>
              <a:t> </a:t>
            </a:r>
            <a:r>
              <a:rPr lang="en-GB" sz="2200" b="1" cap="all" dirty="0" smtClean="0">
                <a:effectLst>
                  <a:reflection blurRad="12700" stA="28000" endPos="45000" dist="1003" dir="5400000" sy="-100000" algn="bl"/>
                </a:effectLst>
              </a:rPr>
              <a:t>(adjective)</a:t>
            </a:r>
            <a:r>
              <a:rPr lang="en-GB" sz="2200" dirty="0" smtClean="0"/>
              <a:t> </a:t>
            </a:r>
            <a:endParaRPr lang="en-GB" sz="2200" dirty="0"/>
          </a:p>
          <a:p>
            <a:pPr marL="0" lvl="0" indent="0">
              <a:buNone/>
            </a:pPr>
            <a:r>
              <a:rPr lang="en-GB" sz="2800" dirty="0" smtClean="0"/>
              <a:t>Out of place, inappropriate, not fitting in with the surroundings.</a:t>
            </a:r>
          </a:p>
          <a:p>
            <a:pPr marL="0" lvl="0" indent="0">
              <a:buNone/>
            </a:pPr>
            <a:r>
              <a:rPr lang="en-GB" sz="2800" dirty="0" smtClean="0"/>
              <a:t>“The bright yellow rubber duck looked a little </a:t>
            </a:r>
            <a:r>
              <a:rPr lang="en-GB" sz="2800" u="sng" dirty="0" smtClean="0"/>
              <a:t>incongruous</a:t>
            </a:r>
            <a:r>
              <a:rPr lang="en-GB" sz="2800" dirty="0" smtClean="0"/>
              <a:t>, floating on the dirty puddle in the middle of the path”</a:t>
            </a:r>
          </a:p>
          <a:p>
            <a:pPr marL="0" lvl="0" indent="0">
              <a:buNone/>
            </a:pPr>
            <a:r>
              <a:rPr lang="en-GB" sz="2800" dirty="0" smtClean="0"/>
              <a:t>“His silly joke in the middle of an important business meeting was so </a:t>
            </a:r>
            <a:r>
              <a:rPr lang="en-GB" sz="2800" u="sng" dirty="0" smtClean="0"/>
              <a:t>incongruous</a:t>
            </a:r>
            <a:r>
              <a:rPr lang="en-GB" sz="2800" dirty="0" smtClean="0"/>
              <a:t> that it made everyone gasp in shock”</a:t>
            </a:r>
            <a:endParaRPr lang="en-GB" dirty="0"/>
          </a:p>
        </p:txBody>
      </p:sp>
    </p:spTree>
    <p:extLst>
      <p:ext uri="{BB962C8B-B14F-4D97-AF65-F5344CB8AC3E}">
        <p14:creationId xmlns:p14="http://schemas.microsoft.com/office/powerpoint/2010/main" val="980809576"/>
      </p:ext>
    </p:extLst>
  </p:cSld>
  <p:clrMapOvr>
    <a:masterClrMapping/>
  </p:clrMapOvr>
  <p:transition spd="slow" advClick="0" advTm="4000">
    <p:randomBa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22" y="-2689"/>
            <a:ext cx="3909680" cy="2592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589840" y="180188"/>
            <a:ext cx="4554159" cy="1077218"/>
          </a:xfrm>
          <a:prstGeom prst="rect">
            <a:avLst/>
          </a:prstGeom>
          <a:noFill/>
        </p:spPr>
        <p:txBody>
          <a:bodyPr wrap="square" rtlCol="0">
            <a:spAutoFit/>
          </a:bodyPr>
          <a:lstStyle/>
          <a:p>
            <a:r>
              <a:rPr lang="en-GB" sz="3200" dirty="0" smtClean="0">
                <a:latin typeface="SassoonCRInfant" panose="02010503020300020003" pitchFamily="2" charset="0"/>
              </a:rPr>
              <a:t>Our Diverse Planet</a:t>
            </a:r>
          </a:p>
          <a:p>
            <a:r>
              <a:rPr lang="en-GB" sz="3200" dirty="0" smtClean="0">
                <a:latin typeface="SassoonCRInfant" panose="02010503020300020003" pitchFamily="2" charset="0"/>
              </a:rPr>
              <a:t>S1- 6 Poster competition</a:t>
            </a:r>
            <a:endParaRPr lang="en-GB" sz="3200" dirty="0">
              <a:latin typeface="SassoonCRInfant" panose="02010503020300020003" pitchFamily="2" charset="0"/>
            </a:endParaRPr>
          </a:p>
        </p:txBody>
      </p:sp>
      <p:sp>
        <p:nvSpPr>
          <p:cNvPr id="5" name="Rectangle 4"/>
          <p:cNvSpPr/>
          <p:nvPr/>
        </p:nvSpPr>
        <p:spPr>
          <a:xfrm>
            <a:off x="4248057" y="1412776"/>
            <a:ext cx="4374232" cy="1015663"/>
          </a:xfrm>
          <a:prstGeom prst="rect">
            <a:avLst/>
          </a:prstGeom>
        </p:spPr>
        <p:txBody>
          <a:bodyPr wrap="square">
            <a:spAutoFit/>
          </a:bodyPr>
          <a:lstStyle/>
          <a:p>
            <a:r>
              <a:rPr lang="en-GB" sz="2000" dirty="0" smtClean="0">
                <a:latin typeface="SassoonCRInfant" panose="02010503020300020003" pitchFamily="2" charset="0"/>
              </a:rPr>
              <a:t>Investigate </a:t>
            </a:r>
            <a:r>
              <a:rPr lang="en-GB" sz="2000" dirty="0">
                <a:latin typeface="SassoonCRInfant" panose="02010503020300020003" pitchFamily="2" charset="0"/>
              </a:rPr>
              <a:t>and </a:t>
            </a:r>
            <a:r>
              <a:rPr lang="en-GB" sz="2000" dirty="0" smtClean="0">
                <a:latin typeface="SassoonCRInfant" panose="02010503020300020003" pitchFamily="2" charset="0"/>
              </a:rPr>
              <a:t>imagine ‘Our </a:t>
            </a:r>
            <a:r>
              <a:rPr lang="en-GB" sz="2000" dirty="0">
                <a:latin typeface="SassoonCRInfant" panose="02010503020300020003" pitchFamily="2" charset="0"/>
              </a:rPr>
              <a:t>Diverse Planet’ and </a:t>
            </a:r>
            <a:r>
              <a:rPr lang="en-GB" sz="2000" dirty="0" smtClean="0">
                <a:latin typeface="SassoonCRInfant" panose="02010503020300020003" pitchFamily="2" charset="0"/>
              </a:rPr>
              <a:t>everything  that </a:t>
            </a:r>
            <a:r>
              <a:rPr lang="en-GB" sz="2000" dirty="0">
                <a:latin typeface="SassoonCRInfant" panose="02010503020300020003" pitchFamily="2" charset="0"/>
              </a:rPr>
              <a:t>makes it special.</a:t>
            </a:r>
          </a:p>
        </p:txBody>
      </p:sp>
      <p:sp>
        <p:nvSpPr>
          <p:cNvPr id="6" name="TextBox 5"/>
          <p:cNvSpPr txBox="1"/>
          <p:nvPr/>
        </p:nvSpPr>
        <p:spPr>
          <a:xfrm>
            <a:off x="264855" y="2780928"/>
            <a:ext cx="8605278" cy="3693319"/>
          </a:xfrm>
          <a:prstGeom prst="rect">
            <a:avLst/>
          </a:prstGeom>
          <a:noFill/>
        </p:spPr>
        <p:txBody>
          <a:bodyPr wrap="square" rtlCol="0">
            <a:spAutoFit/>
          </a:bodyPr>
          <a:lstStyle/>
          <a:p>
            <a:r>
              <a:rPr lang="en-GB" dirty="0" smtClean="0">
                <a:latin typeface="SassoonCRInfant" panose="02010503020300020003" pitchFamily="2" charset="0"/>
              </a:rPr>
              <a:t>Hera are some topic ideas to get you inspired:</a:t>
            </a:r>
          </a:p>
          <a:p>
            <a:endParaRPr lang="en-GB" dirty="0">
              <a:latin typeface="SassoonCRInfant" panose="02010503020300020003" pitchFamily="2" charset="0"/>
            </a:endParaRPr>
          </a:p>
          <a:p>
            <a:pPr marL="285750" indent="-285750">
              <a:buFont typeface="Wingdings" panose="05000000000000000000" pitchFamily="2" charset="2"/>
              <a:buChar char="Ø"/>
            </a:pPr>
            <a:r>
              <a:rPr lang="en-GB" dirty="0">
                <a:latin typeface="SassoonCRInfant" panose="02010503020300020003" pitchFamily="2" charset="0"/>
              </a:rPr>
              <a:t>Why not think about </a:t>
            </a:r>
            <a:r>
              <a:rPr lang="en-GB" dirty="0" smtClean="0">
                <a:latin typeface="SassoonCRInfant" panose="02010503020300020003" pitchFamily="2" charset="0"/>
              </a:rPr>
              <a:t>biodiversity? From </a:t>
            </a:r>
            <a:r>
              <a:rPr lang="en-GB" dirty="0">
                <a:latin typeface="SassoonCRInfant" panose="02010503020300020003" pitchFamily="2" charset="0"/>
              </a:rPr>
              <a:t>the diversity in your </a:t>
            </a:r>
            <a:r>
              <a:rPr lang="en-GB" dirty="0" smtClean="0">
                <a:latin typeface="SassoonCRInfant" panose="02010503020300020003" pitchFamily="2" charset="0"/>
              </a:rPr>
              <a:t>own garden</a:t>
            </a:r>
            <a:r>
              <a:rPr lang="en-GB" dirty="0">
                <a:latin typeface="SassoonCRInfant" panose="02010503020300020003" pitchFamily="2" charset="0"/>
              </a:rPr>
              <a:t>, to the diversity at the </a:t>
            </a:r>
            <a:r>
              <a:rPr lang="en-GB" dirty="0" smtClean="0">
                <a:latin typeface="SassoonCRInfant" panose="02010503020300020003" pitchFamily="2" charset="0"/>
              </a:rPr>
              <a:t>very bottom </a:t>
            </a:r>
            <a:r>
              <a:rPr lang="en-GB" dirty="0">
                <a:latin typeface="SassoonCRInfant" panose="02010503020300020003" pitchFamily="2" charset="0"/>
              </a:rPr>
              <a:t>of the ocean, </a:t>
            </a:r>
            <a:r>
              <a:rPr lang="en-GB" dirty="0" smtClean="0">
                <a:latin typeface="SassoonCRInfant" panose="02010503020300020003" pitchFamily="2" charset="0"/>
              </a:rPr>
              <a:t>investigate all </a:t>
            </a:r>
            <a:r>
              <a:rPr lang="en-GB" dirty="0">
                <a:latin typeface="SassoonCRInfant" panose="02010503020300020003" pitchFamily="2" charset="0"/>
              </a:rPr>
              <a:t>the amazing creatures </a:t>
            </a:r>
            <a:r>
              <a:rPr lang="en-GB" dirty="0" smtClean="0">
                <a:latin typeface="SassoonCRInfant" panose="02010503020300020003" pitchFamily="2" charset="0"/>
              </a:rPr>
              <a:t>and organisms </a:t>
            </a:r>
            <a:r>
              <a:rPr lang="en-GB" dirty="0">
                <a:latin typeface="SassoonCRInfant" panose="02010503020300020003" pitchFamily="2" charset="0"/>
              </a:rPr>
              <a:t>that live on our planet</a:t>
            </a:r>
            <a:r>
              <a:rPr lang="en-GB" dirty="0" smtClean="0">
                <a:latin typeface="SassoonCRInfant" panose="02010503020300020003" pitchFamily="2" charset="0"/>
              </a:rPr>
              <a:t>?</a:t>
            </a:r>
          </a:p>
          <a:p>
            <a:pPr marL="285750" indent="-285750">
              <a:buFont typeface="Wingdings" panose="05000000000000000000" pitchFamily="2" charset="2"/>
              <a:buChar char="Ø"/>
            </a:pPr>
            <a:r>
              <a:rPr lang="en-GB" dirty="0">
                <a:solidFill>
                  <a:srgbClr val="000000"/>
                </a:solidFill>
                <a:latin typeface="SassoonCRInfant" panose="02010503020300020003" pitchFamily="2" charset="0"/>
              </a:rPr>
              <a:t>The diversity of science and STEM subjects. Have a think about all the diverse ways that science affects our lives and who you know that uses science every day. Remember that science is everywhere, you just have to look for it! </a:t>
            </a:r>
            <a:endParaRPr lang="en-GB" dirty="0" smtClean="0">
              <a:solidFill>
                <a:srgbClr val="000000"/>
              </a:solidFill>
              <a:latin typeface="SassoonCRInfant" panose="02010503020300020003" pitchFamily="2" charset="0"/>
            </a:endParaRPr>
          </a:p>
          <a:p>
            <a:pPr marL="285750" indent="-285750">
              <a:buFont typeface="Wingdings" panose="05000000000000000000" pitchFamily="2" charset="2"/>
              <a:buChar char="Ø"/>
            </a:pPr>
            <a:r>
              <a:rPr lang="en-GB" dirty="0">
                <a:latin typeface="SassoonCRInfant" panose="02010503020300020003" pitchFamily="2" charset="0"/>
              </a:rPr>
              <a:t>Think about other kinds of diversity our planet houses – from the diversity of each and every molecule that make up essential parts of life, to the differences between you and your friends. </a:t>
            </a:r>
            <a:endParaRPr lang="en-GB" dirty="0" smtClean="0">
              <a:latin typeface="SassoonCRInfant" panose="02010503020300020003" pitchFamily="2" charset="0"/>
            </a:endParaRPr>
          </a:p>
          <a:p>
            <a:pPr marL="285750" indent="-285750">
              <a:buFont typeface="Wingdings" panose="05000000000000000000" pitchFamily="2" charset="2"/>
              <a:buChar char="Ø"/>
            </a:pPr>
            <a:r>
              <a:rPr lang="en-GB" dirty="0">
                <a:solidFill>
                  <a:srgbClr val="000000"/>
                </a:solidFill>
                <a:latin typeface="SassoonCRInfant" panose="02010503020300020003" pitchFamily="2" charset="0"/>
              </a:rPr>
              <a:t>Our planet is unique, but why not investigate what makes it different from the other planets in our solar system? </a:t>
            </a:r>
            <a:endParaRPr lang="en-GB" dirty="0">
              <a:latin typeface="SassoonCRInfant" panose="02010503020300020003" pitchFamily="2" charset="0"/>
            </a:endParaRPr>
          </a:p>
        </p:txBody>
      </p:sp>
      <p:sp>
        <p:nvSpPr>
          <p:cNvPr id="7" name="TextBox 6"/>
          <p:cNvSpPr txBox="1"/>
          <p:nvPr/>
        </p:nvSpPr>
        <p:spPr>
          <a:xfrm>
            <a:off x="5160848" y="2544173"/>
            <a:ext cx="3709285" cy="400110"/>
          </a:xfrm>
          <a:prstGeom prst="rect">
            <a:avLst/>
          </a:prstGeom>
          <a:noFill/>
        </p:spPr>
        <p:txBody>
          <a:bodyPr wrap="none" rtlCol="0">
            <a:spAutoFit/>
          </a:bodyPr>
          <a:lstStyle/>
          <a:p>
            <a:r>
              <a:rPr lang="en-GB" sz="2000" dirty="0" smtClean="0">
                <a:solidFill>
                  <a:srgbClr val="FF0000"/>
                </a:solidFill>
                <a:latin typeface="SassoonCRInfant" panose="02010503020300020003" pitchFamily="2" charset="0"/>
              </a:rPr>
              <a:t>Poster deadline Friday 13</a:t>
            </a:r>
            <a:r>
              <a:rPr lang="en-GB" sz="2000" baseline="30000" dirty="0" smtClean="0">
                <a:solidFill>
                  <a:srgbClr val="FF0000"/>
                </a:solidFill>
                <a:latin typeface="SassoonCRInfant" panose="02010503020300020003" pitchFamily="2" charset="0"/>
              </a:rPr>
              <a:t>th</a:t>
            </a:r>
            <a:r>
              <a:rPr lang="en-GB" sz="2000" dirty="0" smtClean="0">
                <a:solidFill>
                  <a:srgbClr val="FF0000"/>
                </a:solidFill>
                <a:latin typeface="SassoonCRInfant" panose="02010503020300020003" pitchFamily="2" charset="0"/>
              </a:rPr>
              <a:t> March</a:t>
            </a:r>
            <a:endParaRPr lang="en-GB" sz="2000" dirty="0">
              <a:solidFill>
                <a:srgbClr val="FF0000"/>
              </a:solidFill>
              <a:latin typeface="SassoonCRInfant" panose="02010503020300020003" pitchFamily="2" charset="0"/>
            </a:endParaRPr>
          </a:p>
        </p:txBody>
      </p:sp>
      <p:sp>
        <p:nvSpPr>
          <p:cNvPr id="2" name="TextBox 1"/>
          <p:cNvSpPr txBox="1"/>
          <p:nvPr/>
        </p:nvSpPr>
        <p:spPr>
          <a:xfrm>
            <a:off x="5890599" y="6412686"/>
            <a:ext cx="3344185" cy="400110"/>
          </a:xfrm>
          <a:prstGeom prst="rect">
            <a:avLst/>
          </a:prstGeom>
          <a:noFill/>
        </p:spPr>
        <p:txBody>
          <a:bodyPr wrap="none" rtlCol="0">
            <a:spAutoFit/>
          </a:bodyPr>
          <a:lstStyle/>
          <a:p>
            <a:r>
              <a:rPr lang="en-GB" sz="2000" b="1" dirty="0" smtClean="0">
                <a:solidFill>
                  <a:srgbClr val="7030A0"/>
                </a:solidFill>
              </a:rPr>
              <a:t>Complete you poster at home</a:t>
            </a:r>
            <a:endParaRPr lang="en-GB" sz="2000" b="1" dirty="0">
              <a:solidFill>
                <a:srgbClr val="7030A0"/>
              </a:solidFill>
            </a:endParaRPr>
          </a:p>
        </p:txBody>
      </p:sp>
    </p:spTree>
    <p:extLst>
      <p:ext uri="{BB962C8B-B14F-4D97-AF65-F5344CB8AC3E}">
        <p14:creationId xmlns:p14="http://schemas.microsoft.com/office/powerpoint/2010/main" val="2215698065"/>
      </p:ext>
    </p:extLst>
  </p:cSld>
  <p:clrMapOvr>
    <a:masterClrMapping/>
  </p:clrMapOvr>
  <p:transition spd="slow" advClick="0" advTm="400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grpId="0" nodeType="withEffect">
                                  <p:stCondLst>
                                    <p:cond delay="0"/>
                                  </p:stCondLst>
                                  <p:childTnLst>
                                    <p:animEffect transition="out" filter="fade">
                                      <p:cBhvr>
                                        <p:cTn id="6" dur="2000" tmFilter="0, 0; .2, .5; .8, .5; 1, 0"/>
                                        <p:tgtEl>
                                          <p:spTgt spid="7"/>
                                        </p:tgtEl>
                                      </p:cBhvr>
                                    </p:animEffect>
                                    <p:animScale>
                                      <p:cBhvr>
                                        <p:cTn id="7" dur="100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886"/>
            <a:ext cx="3908425"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139952" y="836712"/>
            <a:ext cx="4030093" cy="1015663"/>
          </a:xfrm>
          <a:prstGeom prst="rect">
            <a:avLst/>
          </a:prstGeom>
          <a:noFill/>
        </p:spPr>
        <p:txBody>
          <a:bodyPr wrap="square" rtlCol="0">
            <a:spAutoFit/>
          </a:bodyPr>
          <a:lstStyle/>
          <a:p>
            <a:pPr algn="ctr"/>
            <a:r>
              <a:rPr lang="en-GB" sz="2000" dirty="0" smtClean="0">
                <a:latin typeface="SassoonCRInfant" panose="02010503020300020003" pitchFamily="2" charset="0"/>
              </a:rPr>
              <a:t>Science Week Activities</a:t>
            </a:r>
          </a:p>
          <a:p>
            <a:pPr algn="ctr"/>
            <a:endParaRPr lang="en-GB" sz="2000" dirty="0">
              <a:latin typeface="SassoonCRInfant" panose="02010503020300020003" pitchFamily="2" charset="0"/>
            </a:endParaRPr>
          </a:p>
          <a:p>
            <a:pPr algn="ctr"/>
            <a:r>
              <a:rPr lang="en-GB" sz="2000" dirty="0" smtClean="0">
                <a:latin typeface="SassoonCRInfant" panose="02010503020300020003" pitchFamily="2" charset="0"/>
              </a:rPr>
              <a:t>S1- 3 Break time and after Lunch</a:t>
            </a:r>
            <a:endParaRPr lang="en-GB" sz="2000" dirty="0">
              <a:latin typeface="SassoonCRInfant" panose="02010503020300020003" pitchFamily="2" charset="0"/>
            </a:endParaRPr>
          </a:p>
        </p:txBody>
      </p:sp>
      <p:sp>
        <p:nvSpPr>
          <p:cNvPr id="5" name="TextBox 4"/>
          <p:cNvSpPr txBox="1"/>
          <p:nvPr/>
        </p:nvSpPr>
        <p:spPr>
          <a:xfrm>
            <a:off x="323528" y="2780928"/>
            <a:ext cx="8064896" cy="2862322"/>
          </a:xfrm>
          <a:prstGeom prst="rect">
            <a:avLst/>
          </a:prstGeom>
          <a:noFill/>
        </p:spPr>
        <p:txBody>
          <a:bodyPr wrap="square" rtlCol="0">
            <a:spAutoFit/>
          </a:bodyPr>
          <a:lstStyle/>
          <a:p>
            <a:r>
              <a:rPr lang="en-GB" dirty="0">
                <a:solidFill>
                  <a:srgbClr val="454545"/>
                </a:solidFill>
                <a:latin typeface=".SFUIText"/>
              </a:rPr>
              <a:t>Monday......chalk animals onto the playground.  </a:t>
            </a:r>
            <a:r>
              <a:rPr lang="en-GB" dirty="0" smtClean="0">
                <a:solidFill>
                  <a:srgbClr val="454545"/>
                </a:solidFill>
                <a:latin typeface=".SFUIText"/>
              </a:rPr>
              <a:t>Can you draw an animal that lives in a desert? Or rainforest? Or deepest parts of the Ocean?</a:t>
            </a:r>
            <a:endParaRPr lang="en-GB" dirty="0">
              <a:solidFill>
                <a:srgbClr val="454545"/>
              </a:solidFill>
              <a:latin typeface=".SFUIText"/>
            </a:endParaRPr>
          </a:p>
          <a:p>
            <a:endParaRPr lang="en-GB" dirty="0" smtClean="0">
              <a:solidFill>
                <a:srgbClr val="454545"/>
              </a:solidFill>
              <a:latin typeface=".SFUIText"/>
            </a:endParaRPr>
          </a:p>
          <a:p>
            <a:endParaRPr lang="en-GB" dirty="0">
              <a:solidFill>
                <a:srgbClr val="454545"/>
              </a:solidFill>
              <a:latin typeface=".SF UI Text"/>
            </a:endParaRPr>
          </a:p>
          <a:p>
            <a:r>
              <a:rPr lang="en-GB" dirty="0">
                <a:solidFill>
                  <a:srgbClr val="454545"/>
                </a:solidFill>
                <a:latin typeface=".SFUIText"/>
              </a:rPr>
              <a:t>Tuesday</a:t>
            </a:r>
            <a:r>
              <a:rPr lang="en-GB" dirty="0" smtClean="0">
                <a:solidFill>
                  <a:srgbClr val="454545"/>
                </a:solidFill>
                <a:latin typeface=".SFUIText"/>
              </a:rPr>
              <a:t>......Body Clocks – let’s think about our day. What time do you get up?  </a:t>
            </a:r>
          </a:p>
          <a:p>
            <a:r>
              <a:rPr lang="en-GB" dirty="0">
                <a:solidFill>
                  <a:srgbClr val="454545"/>
                </a:solidFill>
                <a:latin typeface=".SFUIText"/>
              </a:rPr>
              <a:t> </a:t>
            </a:r>
            <a:r>
              <a:rPr lang="en-GB" dirty="0" smtClean="0">
                <a:solidFill>
                  <a:srgbClr val="454545"/>
                </a:solidFill>
                <a:latin typeface=".SFUIText"/>
              </a:rPr>
              <a:t>                   Have dinner? Do your friends get up at the same time?</a:t>
            </a:r>
          </a:p>
          <a:p>
            <a:endParaRPr lang="en-GB" dirty="0">
              <a:solidFill>
                <a:srgbClr val="454545"/>
              </a:solidFill>
              <a:latin typeface=".SF UI Text"/>
            </a:endParaRPr>
          </a:p>
          <a:p>
            <a:r>
              <a:rPr lang="en-GB" dirty="0">
                <a:solidFill>
                  <a:srgbClr val="454545"/>
                </a:solidFill>
                <a:latin typeface=".SFUIText"/>
              </a:rPr>
              <a:t>Wednesday</a:t>
            </a:r>
            <a:r>
              <a:rPr lang="en-GB" dirty="0" smtClean="0">
                <a:solidFill>
                  <a:srgbClr val="454545"/>
                </a:solidFill>
                <a:latin typeface=".SFUIText"/>
              </a:rPr>
              <a:t>....</a:t>
            </a:r>
            <a:r>
              <a:rPr lang="en-GB" dirty="0">
                <a:solidFill>
                  <a:srgbClr val="454545"/>
                </a:solidFill>
                <a:latin typeface=".SFUIText"/>
              </a:rPr>
              <a:t> </a:t>
            </a:r>
            <a:r>
              <a:rPr lang="en-GB" dirty="0" smtClean="0">
                <a:solidFill>
                  <a:srgbClr val="454545"/>
                </a:solidFill>
                <a:latin typeface=".SFUIText"/>
              </a:rPr>
              <a:t>Self portrait  - we will be making bunting with these</a:t>
            </a:r>
          </a:p>
          <a:p>
            <a:endParaRPr lang="en-GB" dirty="0">
              <a:solidFill>
                <a:srgbClr val="454545"/>
              </a:solidFill>
              <a:latin typeface=".SF UI Text"/>
            </a:endParaRPr>
          </a:p>
          <a:p>
            <a:r>
              <a:rPr lang="en-GB" dirty="0" smtClean="0">
                <a:solidFill>
                  <a:srgbClr val="454545"/>
                </a:solidFill>
                <a:latin typeface=".SFUIText"/>
              </a:rPr>
              <a:t>Thursday.....Camouflage – can you find the objects hidden in the yard?</a:t>
            </a:r>
            <a:endParaRPr lang="en-GB" b="0" dirty="0">
              <a:solidFill>
                <a:srgbClr val="454545"/>
              </a:solidFill>
              <a:effectLst/>
              <a:latin typeface=".SF UI Text"/>
            </a:endParaRPr>
          </a:p>
        </p:txBody>
      </p:sp>
      <p:sp>
        <p:nvSpPr>
          <p:cNvPr id="6" name="TextBox 5"/>
          <p:cNvSpPr txBox="1"/>
          <p:nvPr/>
        </p:nvSpPr>
        <p:spPr>
          <a:xfrm>
            <a:off x="539552" y="6165304"/>
            <a:ext cx="8224944" cy="369332"/>
          </a:xfrm>
          <a:prstGeom prst="rect">
            <a:avLst/>
          </a:prstGeom>
          <a:noFill/>
        </p:spPr>
        <p:txBody>
          <a:bodyPr wrap="none" rtlCol="0">
            <a:spAutoFit/>
          </a:bodyPr>
          <a:lstStyle/>
          <a:p>
            <a:r>
              <a:rPr lang="en-GB" dirty="0" smtClean="0"/>
              <a:t>Get involved with the activities, collect a sticker each day.  Four stickers = Certificate </a:t>
            </a:r>
            <a:r>
              <a:rPr lang="en-GB" dirty="0" smtClean="0">
                <a:sym typeface="Wingdings" panose="05000000000000000000" pitchFamily="2" charset="2"/>
              </a:rPr>
              <a:t></a:t>
            </a:r>
            <a:endParaRPr lang="en-GB" dirty="0"/>
          </a:p>
        </p:txBody>
      </p:sp>
    </p:spTree>
    <p:extLst>
      <p:ext uri="{BB962C8B-B14F-4D97-AF65-F5344CB8AC3E}">
        <p14:creationId xmlns:p14="http://schemas.microsoft.com/office/powerpoint/2010/main" val="1648193616"/>
      </p:ext>
    </p:extLst>
  </p:cSld>
  <p:clrMapOvr>
    <a:masterClrMapping/>
  </p:clrMapOvr>
  <p:transition spd="slow" advClick="0" advTm="4000">
    <p:randomBa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20891" y="1482919"/>
            <a:ext cx="8229600" cy="1143000"/>
          </a:xfrm>
        </p:spPr>
        <p:txBody>
          <a:bodyPr>
            <a:normAutofit fontScale="90000"/>
          </a:bodyPr>
          <a:lstStyle/>
          <a:p>
            <a:r>
              <a:rPr lang="en-GB" dirty="0" smtClean="0">
                <a:latin typeface="SassoonCRInfant" panose="02010503020300020003" pitchFamily="2" charset="0"/>
              </a:rPr>
              <a:t>Full Pupil Council Meeting</a:t>
            </a:r>
            <a:br>
              <a:rPr lang="en-GB" dirty="0" smtClean="0">
                <a:latin typeface="SassoonCRInfant" panose="02010503020300020003" pitchFamily="2" charset="0"/>
              </a:rPr>
            </a:br>
            <a:r>
              <a:rPr lang="en-GB" dirty="0" smtClean="0">
                <a:latin typeface="SassoonCRInfant" panose="02010503020300020003" pitchFamily="2" charset="0"/>
              </a:rPr>
              <a:t>Monday 9</a:t>
            </a:r>
            <a:r>
              <a:rPr lang="en-GB" baseline="30000" dirty="0" smtClean="0">
                <a:latin typeface="SassoonCRInfant" panose="02010503020300020003" pitchFamily="2" charset="0"/>
              </a:rPr>
              <a:t>th</a:t>
            </a:r>
            <a:r>
              <a:rPr lang="en-GB" dirty="0" smtClean="0">
                <a:latin typeface="SassoonCRInfant" panose="02010503020300020003" pitchFamily="2" charset="0"/>
              </a:rPr>
              <a:t> March</a:t>
            </a:r>
            <a:r>
              <a:rPr lang="en-GB" dirty="0">
                <a:latin typeface="SassoonCRInfant" panose="02010503020300020003" pitchFamily="2" charset="0"/>
              </a:rPr>
              <a:t/>
            </a:r>
            <a:br>
              <a:rPr lang="en-GB" dirty="0">
                <a:latin typeface="SassoonCRInfant" panose="02010503020300020003" pitchFamily="2" charset="0"/>
              </a:rPr>
            </a:br>
            <a:r>
              <a:rPr lang="en-GB" dirty="0" smtClean="0">
                <a:latin typeface="SassoonCRInfant" panose="02010503020300020003" pitchFamily="2" charset="0"/>
              </a:rPr>
              <a:t>with Ms </a:t>
            </a:r>
            <a:r>
              <a:rPr lang="en-GB" dirty="0">
                <a:latin typeface="SassoonCRInfant" panose="02010503020300020003" pitchFamily="2" charset="0"/>
              </a:rPr>
              <a:t>O'Hagan </a:t>
            </a:r>
            <a:r>
              <a:rPr lang="en-GB" dirty="0" smtClean="0">
                <a:latin typeface="SassoonCRInfant" panose="02010503020300020003" pitchFamily="2" charset="0"/>
              </a:rPr>
              <a:t>p6 </a:t>
            </a:r>
            <a:r>
              <a:rPr lang="en-GB" dirty="0">
                <a:latin typeface="SassoonCRInfant" panose="02010503020300020003" pitchFamily="2" charset="0"/>
              </a:rPr>
              <a:t>in room 10. </a:t>
            </a:r>
            <a:br>
              <a:rPr lang="en-GB" dirty="0">
                <a:latin typeface="SassoonCRInfant" panose="02010503020300020003" pitchFamily="2" charset="0"/>
              </a:rPr>
            </a:br>
            <a:endParaRPr lang="en-GB" dirty="0">
              <a:latin typeface="SassoonCRInfant" panose="02010503020300020003" pitchFamily="2" charset="0"/>
            </a:endParaRPr>
          </a:p>
        </p:txBody>
      </p:sp>
      <p:sp>
        <p:nvSpPr>
          <p:cNvPr id="3" name="Content Placeholder 2"/>
          <p:cNvSpPr>
            <a:spLocks noGrp="1"/>
          </p:cNvSpPr>
          <p:nvPr>
            <p:ph idx="1"/>
          </p:nvPr>
        </p:nvSpPr>
        <p:spPr>
          <a:xfrm>
            <a:off x="307975" y="2015307"/>
            <a:ext cx="8229600" cy="4525963"/>
          </a:xfrm>
        </p:spPr>
        <p:txBody>
          <a:bodyPr/>
          <a:lstStyle/>
          <a:p>
            <a:pPr marL="0" indent="0">
              <a:buNone/>
            </a:pPr>
            <a:endParaRPr lang="en-GB" dirty="0" smtClean="0">
              <a:solidFill>
                <a:srgbClr val="000000"/>
              </a:solidFill>
              <a:latin typeface="SassoonCRInfant" panose="02010503020300020003" pitchFamily="2" charset="0"/>
            </a:endParaRPr>
          </a:p>
          <a:p>
            <a:pPr marL="0" indent="0">
              <a:buNone/>
            </a:pPr>
            <a:endParaRPr lang="en-GB" dirty="0">
              <a:solidFill>
                <a:srgbClr val="000000"/>
              </a:solidFill>
              <a:latin typeface="SassoonCRInfant" panose="02010503020300020003" pitchFamily="2" charset="0"/>
            </a:endParaRPr>
          </a:p>
          <a:p>
            <a:pPr marL="0" indent="0">
              <a:buNone/>
            </a:pPr>
            <a:r>
              <a:rPr lang="en-GB" dirty="0" smtClean="0">
                <a:solidFill>
                  <a:srgbClr val="000000"/>
                </a:solidFill>
                <a:latin typeface="SassoonCRInfant" panose="02010503020300020003" pitchFamily="2" charset="0"/>
              </a:rPr>
              <a:t>Agenda items: </a:t>
            </a:r>
          </a:p>
          <a:p>
            <a:r>
              <a:rPr lang="en-GB" dirty="0" smtClean="0">
                <a:solidFill>
                  <a:srgbClr val="000000"/>
                </a:solidFill>
                <a:latin typeface="SassoonCRInfant" panose="02010503020300020003" pitchFamily="2" charset="0"/>
              </a:rPr>
              <a:t>Rights </a:t>
            </a:r>
            <a:r>
              <a:rPr lang="en-GB" dirty="0">
                <a:solidFill>
                  <a:srgbClr val="000000"/>
                </a:solidFill>
                <a:latin typeface="SassoonCRInfant" panose="02010503020300020003" pitchFamily="2" charset="0"/>
              </a:rPr>
              <a:t>Respecting School Bronze Award </a:t>
            </a:r>
            <a:endParaRPr lang="en-GB" dirty="0" smtClean="0">
              <a:solidFill>
                <a:srgbClr val="000000"/>
              </a:solidFill>
              <a:latin typeface="SassoonCRInfant" panose="02010503020300020003" pitchFamily="2" charset="0"/>
            </a:endParaRPr>
          </a:p>
          <a:p>
            <a:r>
              <a:rPr lang="en-GB" dirty="0" smtClean="0">
                <a:solidFill>
                  <a:srgbClr val="000000"/>
                </a:solidFill>
                <a:latin typeface="SassoonCRInfant" panose="02010503020300020003" pitchFamily="2" charset="0"/>
              </a:rPr>
              <a:t> </a:t>
            </a:r>
            <a:r>
              <a:rPr lang="en-GB" dirty="0">
                <a:solidFill>
                  <a:srgbClr val="000000"/>
                </a:solidFill>
                <a:latin typeface="SassoonCRInfant" panose="02010503020300020003" pitchFamily="2" charset="0"/>
              </a:rPr>
              <a:t>PEF Pupil </a:t>
            </a:r>
            <a:r>
              <a:rPr lang="en-GB" dirty="0">
                <a:solidFill>
                  <a:srgbClr val="323130"/>
                </a:solidFill>
                <a:latin typeface="SassoonCRInfant" panose="02010503020300020003" pitchFamily="2" charset="0"/>
              </a:rPr>
              <a:t>Participatory Budget</a:t>
            </a:r>
            <a:endParaRPr lang="en-GB" dirty="0">
              <a:latin typeface="SassoonCRInfant" panose="02010503020300020003" pitchFamily="2" charset="0"/>
            </a:endParaRPr>
          </a:p>
        </p:txBody>
      </p:sp>
      <p:sp>
        <p:nvSpPr>
          <p:cNvPr id="4" name="AutoShape 2" descr="Image result for pupil counci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1676"/>
            <a:ext cx="1843894" cy="18684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6256" y="4653136"/>
            <a:ext cx="2103437" cy="21199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53302734"/>
      </p:ext>
    </p:extLst>
  </p:cSld>
  <p:clrMapOvr>
    <a:masterClrMapping/>
  </p:clrMapOvr>
  <p:transition spd="slow" advClick="0" advTm="4000">
    <p:randomBar dir="vert"/>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27063</TotalTime>
  <Words>376</Words>
  <Application>Microsoft Office PowerPoint</Application>
  <PresentationFormat>On-screen Show (4:3)</PresentationFormat>
  <Paragraphs>58</Paragraphs>
  <Slides>6</Slides>
  <Notes>0</Notes>
  <HiddenSlides>0</HiddenSlides>
  <MMClips>0</MMClips>
  <ScaleCrop>false</ScaleCrop>
  <HeadingPairs>
    <vt:vector size="4" baseType="variant">
      <vt:variant>
        <vt:lpstr>Theme</vt:lpstr>
      </vt:variant>
      <vt:variant>
        <vt:i4>3</vt:i4>
      </vt:variant>
      <vt:variant>
        <vt:lpstr>Slide Titles</vt:lpstr>
      </vt:variant>
      <vt:variant>
        <vt:i4>6</vt:i4>
      </vt:variant>
    </vt:vector>
  </HeadingPairs>
  <TitlesOfParts>
    <vt:vector size="9" baseType="lpstr">
      <vt:lpstr>Office Theme</vt:lpstr>
      <vt:lpstr>1_Office Theme</vt:lpstr>
      <vt:lpstr>2_Office Theme</vt:lpstr>
      <vt:lpstr>PowerPoint Presentation</vt:lpstr>
      <vt:lpstr>PowerPoint Presentation</vt:lpstr>
      <vt:lpstr>Word of the Week</vt:lpstr>
      <vt:lpstr>PowerPoint Presentation</vt:lpstr>
      <vt:lpstr>PowerPoint Presentation</vt:lpstr>
      <vt:lpstr>Full Pupil Council Meeting Monday 9th March with Ms O'Hagan p6 in room 10.  </vt:lpstr>
    </vt:vector>
  </TitlesOfParts>
  <Company>West Lothian Council - Education Services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Belinda Cook</dc:creator>
  <cp:lastModifiedBy>Iain Stewart</cp:lastModifiedBy>
  <cp:revision>135</cp:revision>
  <dcterms:created xsi:type="dcterms:W3CDTF">2019-09-26T08:48:50Z</dcterms:created>
  <dcterms:modified xsi:type="dcterms:W3CDTF">2020-03-06T09:12:59Z</dcterms:modified>
</cp:coreProperties>
</file>