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5"/>
  </p:notesMasterIdLst>
  <p:sldIdLst>
    <p:sldId id="257" r:id="rId5"/>
    <p:sldId id="258" r:id="rId6"/>
    <p:sldId id="259" r:id="rId7"/>
    <p:sldId id="265" r:id="rId8"/>
    <p:sldId id="263" r:id="rId9"/>
    <p:sldId id="266" r:id="rId10"/>
    <p:sldId id="260" r:id="rId11"/>
    <p:sldId id="262" r:id="rId12"/>
    <p:sldId id="261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139"/>
    <a:srgbClr val="375733"/>
    <a:srgbClr val="236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67794" autoAdjust="0"/>
  </p:normalViewPr>
  <p:slideViewPr>
    <p:cSldViewPr>
      <p:cViewPr>
        <p:scale>
          <a:sx n="81" d="100"/>
          <a:sy n="81" d="100"/>
        </p:scale>
        <p:origin x="-16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A199-28B0-4CBF-B0E3-B2CF06BDC46E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2D987-7479-41AA-9AB1-CFCC1C62B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6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6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8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63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98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5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65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11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21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89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0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7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65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4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852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9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1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12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7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41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25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3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50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0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60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7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89B9-ECE2-471E-9364-8FDA526D9E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5B9E-F37E-49C4-976F-93578430C2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490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89B9-ECE2-471E-9364-8FDA526D9E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5B9E-F37E-49C4-976F-93578430C2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8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89B9-ECE2-471E-9364-8FDA526D9E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5B9E-F37E-49C4-976F-93578430C2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46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89B9-ECE2-471E-9364-8FDA526D9E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5B9E-F37E-49C4-976F-93578430C2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7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89B9-ECE2-471E-9364-8FDA526D9E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5B9E-F37E-49C4-976F-93578430C2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99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89B9-ECE2-471E-9364-8FDA526D9E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5B9E-F37E-49C4-976F-93578430C2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2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9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89B9-ECE2-471E-9364-8FDA526D9E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5B9E-F37E-49C4-976F-93578430C2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55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89B9-ECE2-471E-9364-8FDA526D9E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5B9E-F37E-49C4-976F-93578430C2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58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89B9-ECE2-471E-9364-8FDA526D9E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5B9E-F37E-49C4-976F-93578430C2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645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89B9-ECE2-471E-9364-8FDA526D9E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5B9E-F37E-49C4-976F-93578430C2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17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89B9-ECE2-471E-9364-8FDA526D9E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5B9E-F37E-49C4-976F-93578430C2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3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5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9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9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5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6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757C-9424-437C-ACAA-1450F3140318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2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2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94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B89B9-ECE2-471E-9364-8FDA526D9E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35B9E-F37E-49C4-976F-93578430C2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6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94" y="332656"/>
            <a:ext cx="2332226" cy="233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4948" y="3580247"/>
            <a:ext cx="5417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SassoonCRInfant" panose="02010503020300020003" pitchFamily="2" charset="0"/>
              </a:rPr>
              <a:t>Week Beginning :    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Monday 16</a:t>
            </a:r>
            <a:r>
              <a:rPr lang="en-GB" sz="24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 March</a:t>
            </a:r>
            <a:endParaRPr lang="en-GB" sz="2400" dirty="0">
              <a:solidFill>
                <a:prstClr val="black"/>
              </a:solidFill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5718" y="2996952"/>
            <a:ext cx="3120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SassoonCRInfant" panose="02010503020300020003" pitchFamily="2" charset="0"/>
              </a:rPr>
              <a:t>Our weekly bulletin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59" y="4180665"/>
            <a:ext cx="4648013" cy="226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0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belinda.cook\Desktop\Green Flag\Fair trade fortnight\BSA_BSW_annimate3_general_01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71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24128" y="3357295"/>
            <a:ext cx="3240360" cy="2808009"/>
          </a:xfrm>
          <a:prstGeom prst="rect">
            <a:avLst/>
          </a:prstGeom>
          <a:solidFill>
            <a:srgbClr val="4851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760132" y="3501008"/>
            <a:ext cx="3168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Thank you to everybody that joined in Science week!</a:t>
            </a:r>
          </a:p>
          <a:p>
            <a:endParaRPr lang="en-GB" sz="2400" dirty="0">
              <a:solidFill>
                <a:schemeClr val="bg1"/>
              </a:solidFill>
              <a:latin typeface="SassoonCRInfant" panose="02010503020300020003" pitchFamily="2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Poster winners will be announced later this week.</a:t>
            </a:r>
          </a:p>
          <a:p>
            <a:endParaRPr lang="en-GB" sz="2400" dirty="0">
              <a:solidFill>
                <a:schemeClr val="bg1"/>
              </a:solidFill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824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971701"/>
              </p:ext>
            </p:extLst>
          </p:nvPr>
        </p:nvGraphicFramePr>
        <p:xfrm>
          <a:off x="19325" y="332656"/>
          <a:ext cx="9124675" cy="6038417"/>
        </p:xfrm>
        <a:graphic>
          <a:graphicData uri="http://schemas.openxmlformats.org/drawingml/2006/table">
            <a:tbl>
              <a:tblPr firstRow="1" firstCol="1" bandRow="1"/>
              <a:tblGrid>
                <a:gridCol w="1505162"/>
                <a:gridCol w="1124433"/>
                <a:gridCol w="3323737"/>
                <a:gridCol w="3171343"/>
              </a:tblGrid>
              <a:tr h="432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Date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In School Events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Events  and Trips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Monday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SassoonCRInfant" panose="02010503020300020003" pitchFamily="2" charset="0"/>
                        </a:rPr>
                        <a:t>16</a:t>
                      </a:r>
                      <a:r>
                        <a:rPr lang="en-GB" baseline="30000" dirty="0" smtClean="0">
                          <a:latin typeface="SassoonCRInfant" panose="02010503020300020003" pitchFamily="2" charset="0"/>
                        </a:rPr>
                        <a:t>th</a:t>
                      </a:r>
                      <a:r>
                        <a:rPr lang="en-GB" dirty="0" smtClean="0">
                          <a:latin typeface="SassoonCRInfant" panose="02010503020300020003" pitchFamily="2" charset="0"/>
                        </a:rPr>
                        <a:t> </a:t>
                      </a:r>
                      <a:endParaRPr lang="en-GB" dirty="0">
                        <a:latin typeface="SassoonCRInfant" panose="02010503020300020003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SassoonCRInfant" panose="02010503020300020003" pitchFamily="2" charset="0"/>
                        </a:rPr>
                        <a:t>S5 Transition Visit to AA </a:t>
                      </a:r>
                    </a:p>
                    <a:p>
                      <a:r>
                        <a:rPr lang="en-GB" sz="1600" dirty="0" smtClean="0">
                          <a:latin typeface="SassoonCRInfant" panose="02010503020300020003" pitchFamily="2" charset="0"/>
                        </a:rPr>
                        <a:t>S3 Transition Visit to DCHS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strike="noStrike" dirty="0" smtClean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4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Tuesday</a:t>
                      </a:r>
                      <a:endParaRPr lang="en-GB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aseline="0" dirty="0" smtClean="0">
                          <a:latin typeface="SassoonCRInfant" panose="02010503020300020003" pitchFamily="2" charset="0"/>
                        </a:rPr>
                        <a:t>17</a:t>
                      </a:r>
                      <a:r>
                        <a:rPr lang="en-GB" baseline="30000" dirty="0" smtClean="0">
                          <a:latin typeface="SassoonCRInfant" panose="02010503020300020003" pitchFamily="2" charset="0"/>
                        </a:rPr>
                        <a:t>th</a:t>
                      </a:r>
                      <a:r>
                        <a:rPr lang="en-GB" baseline="0" dirty="0" smtClean="0">
                          <a:latin typeface="SassoonCRInfant" panose="02010503020300020003" pitchFamily="2" charset="0"/>
                        </a:rPr>
                        <a:t> </a:t>
                      </a:r>
                      <a:endParaRPr lang="en-GB" dirty="0">
                        <a:latin typeface="SassoonCRInfant" panose="02010503020300020003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SassoonCRInfant" panose="02010503020300020003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6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PE Event: Cross Country, Glasgow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600" baseline="0" dirty="0" smtClean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Wednesday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18</a:t>
                      </a:r>
                      <a:r>
                        <a:rPr lang="en-GB" sz="1800" baseline="300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BGE Waste Minimisation Assembly 9am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BGE Community Litter Pick during Wider Achievement</a:t>
                      </a: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lesson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aseline="0" dirty="0" smtClean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1C to trip to </a:t>
                      </a:r>
                      <a:r>
                        <a:rPr lang="en-GB" sz="1800" baseline="0" dirty="0" err="1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Dobbies</a:t>
                      </a: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for an ASDAN Challenge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5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Thursday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6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Friday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GB" sz="1800" baseline="300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865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4365104"/>
            <a:ext cx="35337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Word of the </a:t>
            </a:r>
            <a:r>
              <a:rPr lang="en-GB" sz="2400" b="1" u="sng" dirty="0" smtClean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Week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764704"/>
            <a:ext cx="8640960" cy="5904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b="1" cap="all" dirty="0" smtClean="0"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</a:rPr>
              <a:t>eavesdrop</a:t>
            </a:r>
            <a:r>
              <a:rPr lang="en-GB" sz="8000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GB" sz="2200" b="1" cap="all" dirty="0" smtClean="0">
                <a:effectLst>
                  <a:reflection blurRad="12700" stA="28000" endPos="45000" dist="1003" dir="5400000" sy="-100000" algn="bl"/>
                </a:effectLst>
              </a:rPr>
              <a:t>(verb)</a:t>
            </a:r>
            <a:r>
              <a:rPr lang="en-GB" sz="2200" dirty="0" smtClean="0"/>
              <a:t> </a:t>
            </a:r>
            <a:endParaRPr lang="en-GB" sz="2200" dirty="0"/>
          </a:p>
          <a:p>
            <a:pPr marL="0" indent="0" algn="ctr">
              <a:buNone/>
            </a:pPr>
            <a:endParaRPr lang="en-GB" sz="2000" b="1" cap="all" dirty="0" smtClean="0">
              <a:effectLst>
                <a:reflection blurRad="12700" stA="28000" endPos="45000" dist="1003" dir="5400000" sy="-100000" algn="bl"/>
              </a:effectLst>
            </a:endParaRPr>
          </a:p>
          <a:p>
            <a:pPr marL="0" lvl="0" indent="0">
              <a:buNone/>
            </a:pPr>
            <a:r>
              <a:rPr lang="en-GB" sz="2800" b="1" dirty="0" smtClean="0"/>
              <a:t>Secretly listen to a conversation.</a:t>
            </a:r>
          </a:p>
          <a:p>
            <a:pPr marL="0" lvl="0" indent="0">
              <a:buNone/>
            </a:pPr>
            <a:r>
              <a:rPr lang="en-GB" sz="2800" dirty="0" smtClean="0"/>
              <a:t>If you listen to a conversation without the speakers knowing you are doing so, you are an </a:t>
            </a:r>
            <a:r>
              <a:rPr lang="en-GB" sz="2800" u="sng" dirty="0" smtClean="0"/>
              <a:t>eavesdropper</a:t>
            </a:r>
            <a:r>
              <a:rPr lang="en-GB" sz="2800" dirty="0" smtClean="0"/>
              <a:t> and are </a:t>
            </a:r>
            <a:r>
              <a:rPr lang="en-GB" sz="2800" u="sng" dirty="0" smtClean="0"/>
              <a:t>eavesdropping</a:t>
            </a:r>
            <a:r>
              <a:rPr lang="en-GB" sz="2800" dirty="0" smtClean="0"/>
              <a:t>.</a:t>
            </a:r>
          </a:p>
          <a:p>
            <a:pPr marL="0" lvl="0" indent="0">
              <a:buNone/>
            </a:pPr>
            <a:r>
              <a:rPr lang="en-GB" sz="2800" dirty="0" smtClean="0"/>
              <a:t>The word originates from people hiding under the </a:t>
            </a:r>
            <a:r>
              <a:rPr lang="en-GB" sz="2800" u="sng" dirty="0" smtClean="0"/>
              <a:t>eaves </a:t>
            </a:r>
            <a:r>
              <a:rPr lang="en-GB" sz="2800" dirty="0" smtClean="0"/>
              <a:t>of a house to listen to other people talking without being seen.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30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9813" y="613497"/>
            <a:ext cx="1645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u="sng" dirty="0" err="1" smtClean="0">
                <a:latin typeface="SassoonCRInfant" panose="02010503020300020003" pitchFamily="2" charset="0"/>
              </a:rPr>
              <a:t>Digiken</a:t>
            </a:r>
            <a:r>
              <a:rPr lang="en-GB" u="sng" dirty="0" smtClean="0">
                <a:latin typeface="SassoonCRInfant" panose="02010503020300020003" pitchFamily="2" charset="0"/>
              </a:rPr>
              <a:t> </a:t>
            </a:r>
          </a:p>
          <a:p>
            <a:pPr algn="ctr"/>
            <a:r>
              <a:rPr lang="en-GB" u="sng" dirty="0" smtClean="0">
                <a:latin typeface="SassoonCRInfant" panose="02010503020300020003" pitchFamily="2" charset="0"/>
              </a:rPr>
              <a:t>Week 1</a:t>
            </a:r>
            <a:endParaRPr lang="en-GB" u="sng" dirty="0">
              <a:latin typeface="SassoonCRInfant" panose="02010503020300020003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690" y="3769984"/>
            <a:ext cx="2219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988840"/>
            <a:ext cx="48222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 help us with our digital learning, this week you</a:t>
            </a:r>
          </a:p>
          <a:p>
            <a:r>
              <a:rPr lang="en-GB" dirty="0" smtClean="0"/>
              <a:t> will be asked by your teachers to check that you </a:t>
            </a:r>
          </a:p>
          <a:p>
            <a:r>
              <a:rPr lang="en-GB" dirty="0" smtClean="0"/>
              <a:t>can log onto your Glow account.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2851"/>
            <a:ext cx="34004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4293096"/>
            <a:ext cx="5024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You will also receive invitations to join a Class TEAM</a:t>
            </a:r>
          </a:p>
          <a:p>
            <a:r>
              <a:rPr lang="en-GB" dirty="0" smtClean="0"/>
              <a:t>for each subject.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01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Transition Events 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1412776"/>
            <a:ext cx="47989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SassoonCRInfant" panose="02010503020300020003" pitchFamily="2" charset="0"/>
              </a:rPr>
              <a:t>S3 to S4 Transition Event   </a:t>
            </a:r>
            <a:r>
              <a:rPr lang="en-GB" dirty="0" smtClean="0">
                <a:latin typeface="SassoonCRInfant" panose="02010503020300020003" pitchFamily="2" charset="0"/>
              </a:rPr>
              <a:t> Monday 16</a:t>
            </a:r>
            <a:r>
              <a:rPr lang="en-GB" baseline="30000" dirty="0" smtClean="0">
                <a:latin typeface="SassoonCRInfant" panose="02010503020300020003" pitchFamily="2" charset="0"/>
              </a:rPr>
              <a:t>th</a:t>
            </a:r>
            <a:r>
              <a:rPr lang="en-GB" dirty="0" smtClean="0">
                <a:latin typeface="SassoonCRInfant" panose="02010503020300020003" pitchFamily="2" charset="0"/>
              </a:rPr>
              <a:t> March</a:t>
            </a:r>
          </a:p>
          <a:p>
            <a:endParaRPr lang="en-GB" dirty="0" smtClean="0">
              <a:latin typeface="SassoonCRInfant" panose="02010503020300020003" pitchFamily="2" charset="0"/>
            </a:endParaRPr>
          </a:p>
          <a:p>
            <a:endParaRPr lang="en-GB" dirty="0">
              <a:latin typeface="SassoonCRInfant" panose="02010503020300020003" pitchFamily="2" charset="0"/>
            </a:endParaRPr>
          </a:p>
          <a:p>
            <a:r>
              <a:rPr lang="en-GB" dirty="0" smtClean="0">
                <a:latin typeface="SassoonCRInfant" panose="02010503020300020003" pitchFamily="2" charset="0"/>
              </a:rPr>
              <a:t>Leaving CB Main Building at 1.50pm</a:t>
            </a:r>
          </a:p>
          <a:p>
            <a:endParaRPr lang="en-GB" dirty="0" smtClean="0">
              <a:latin typeface="SassoonCRInfant" panose="02010503020300020003" pitchFamily="2" charset="0"/>
            </a:endParaRPr>
          </a:p>
          <a:p>
            <a:r>
              <a:rPr lang="en-GB" dirty="0" smtClean="0">
                <a:latin typeface="SassoonCRInfant" panose="02010503020300020003" pitchFamily="2" charset="0"/>
              </a:rPr>
              <a:t>Activities during the afternoon at CB@DCHS</a:t>
            </a:r>
          </a:p>
          <a:p>
            <a:endParaRPr lang="en-GB" dirty="0">
              <a:latin typeface="SassoonCRInfant" panose="02010503020300020003" pitchFamily="2" charset="0"/>
            </a:endParaRPr>
          </a:p>
          <a:p>
            <a:r>
              <a:rPr lang="en-GB" dirty="0" smtClean="0">
                <a:latin typeface="SassoonCRInfant" panose="02010503020300020003" pitchFamily="2" charset="0"/>
              </a:rPr>
              <a:t>Return to CB Main Building for 3.20pm</a:t>
            </a: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081151"/>
            <a:ext cx="3160419" cy="210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81151"/>
            <a:ext cx="2791197" cy="241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875130" y="4822617"/>
            <a:ext cx="1440160" cy="9361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77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1920" y="620688"/>
            <a:ext cx="4678288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S5 will visit Armadale Academy on Monday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2996952"/>
            <a:ext cx="6400800" cy="1752600"/>
          </a:xfrm>
        </p:spPr>
        <p:txBody>
          <a:bodyPr/>
          <a:lstStyle/>
          <a:p>
            <a:r>
              <a:rPr lang="en-GB" dirty="0" smtClean="0"/>
              <a:t>We will leave at 1.30 and return for our taxis.</a:t>
            </a:r>
          </a:p>
          <a:p>
            <a:r>
              <a:rPr lang="en-GB" dirty="0" smtClean="0"/>
              <a:t>Have fun!!!</a:t>
            </a:r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161928" cy="228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4081636" cy="228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75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Swimming for S2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2116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/>
              <a:t>S2 will begin their swimming block this week. Please remember to bring your swimming gear.</a:t>
            </a:r>
            <a:endParaRPr lang="en-GB" sz="4400" dirty="0"/>
          </a:p>
        </p:txBody>
      </p:sp>
      <p:sp>
        <p:nvSpPr>
          <p:cNvPr id="4" name="AutoShape 2" descr="Image result for badminton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73723"/>
            <a:ext cx="5256584" cy="294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97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Waste Minimisation  Assembly and Litter Pick</a:t>
            </a:r>
            <a:br>
              <a:rPr lang="en-GB" sz="3600" dirty="0" smtClean="0"/>
            </a:br>
            <a:r>
              <a:rPr lang="en-GB" sz="3600" dirty="0" smtClean="0"/>
              <a:t>Wednesday 18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March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64228"/>
            <a:ext cx="3911446" cy="294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47500"/>
            <a:ext cx="323112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2152649"/>
            <a:ext cx="52629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During p1 there will be an S1-3 Assembly about 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using the bins correctly and how to reduce the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amount of waste we produce.</a:t>
            </a:r>
            <a:endParaRPr lang="en-GB" sz="2000" dirty="0"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084" y="4686409"/>
            <a:ext cx="4474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S1-3 (not 1C) involved in the community 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litter pick.</a:t>
            </a:r>
            <a:endParaRPr lang="en-GB" sz="20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736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Cross country</a:t>
            </a:r>
            <a:br>
              <a:rPr lang="en-GB" dirty="0" smtClean="0"/>
            </a:br>
            <a:r>
              <a:rPr lang="en-GB" dirty="0" smtClean="0"/>
              <a:t>Thursday 19</a:t>
            </a:r>
            <a:r>
              <a:rPr lang="en-GB" baseline="30000" dirty="0" smtClean="0"/>
              <a:t>th</a:t>
            </a:r>
            <a:r>
              <a:rPr lang="en-GB" dirty="0" smtClean="0"/>
              <a:t> March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>
                <a:latin typeface="SassoonCRInfant" panose="02010503020300020003" pitchFamily="2" charset="0"/>
              </a:rPr>
              <a:t>The Cross country will be taking place this Thursday.  </a:t>
            </a:r>
            <a:r>
              <a:rPr lang="en-GB" sz="2800" dirty="0">
                <a:latin typeface="SassoonCRInfant" panose="02010503020300020003" pitchFamily="2" charset="0"/>
              </a:rPr>
              <a:t>P</a:t>
            </a:r>
            <a:r>
              <a:rPr lang="en-GB" sz="2800" dirty="0" smtClean="0">
                <a:latin typeface="SassoonCRInfant" panose="02010503020300020003" pitchFamily="2" charset="0"/>
              </a:rPr>
              <a:t>lease remember to dress warmly for the event. </a:t>
            </a:r>
          </a:p>
          <a:p>
            <a:pPr marL="0" indent="0" algn="ctr">
              <a:buNone/>
            </a:pPr>
            <a:r>
              <a:rPr lang="en-GB" sz="2800" dirty="0" smtClean="0">
                <a:latin typeface="SassoonCRInfant" panose="02010503020300020003" pitchFamily="2" charset="0"/>
              </a:rPr>
              <a:t>Let’s hope the weather is better than last week!</a:t>
            </a:r>
            <a:endParaRPr lang="en-GB" sz="2800" dirty="0">
              <a:latin typeface="SassoonCRInfant" panose="02010503020300020003" pitchFamily="2" charset="0"/>
            </a:endParaRPr>
          </a:p>
        </p:txBody>
      </p:sp>
      <p:pic>
        <p:nvPicPr>
          <p:cNvPr id="1026" name="Picture 2" descr="Image result for cross countr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84984"/>
            <a:ext cx="48768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230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27659</TotalTime>
  <Words>333</Words>
  <Application>Microsoft Office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Word of the Week</vt:lpstr>
      <vt:lpstr>PowerPoint Presentation</vt:lpstr>
      <vt:lpstr>Transition Events </vt:lpstr>
      <vt:lpstr>S5 will visit Armadale Academy on Monday</vt:lpstr>
      <vt:lpstr>Swimming for S2</vt:lpstr>
      <vt:lpstr>Waste Minimisation  Assembly and Litter Pick Wednesday 18th March </vt:lpstr>
      <vt:lpstr>Cross country Thursday 19th March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Belinda Cook</dc:creator>
  <cp:lastModifiedBy>Iain Stewart</cp:lastModifiedBy>
  <cp:revision>149</cp:revision>
  <dcterms:created xsi:type="dcterms:W3CDTF">2019-09-26T08:48:50Z</dcterms:created>
  <dcterms:modified xsi:type="dcterms:W3CDTF">2020-03-13T13:10:14Z</dcterms:modified>
</cp:coreProperties>
</file>