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0" r:id="rId3"/>
    <p:sldId id="257" r:id="rId4"/>
    <p:sldId id="258" r:id="rId5"/>
    <p:sldId id="259" r:id="rId6"/>
    <p:sldId id="261" r:id="rId7"/>
    <p:sldId id="272" r:id="rId8"/>
    <p:sldId id="260" r:id="rId9"/>
    <p:sldId id="271" r:id="rId10"/>
    <p:sldId id="273" r:id="rId11"/>
    <p:sldId id="274" r:id="rId12"/>
    <p:sldId id="275" r:id="rId13"/>
    <p:sldId id="276" r:id="rId14"/>
    <p:sldId id="277" r:id="rId15"/>
    <p:sldId id="278" r:id="rId16"/>
    <p:sldId id="279" r:id="rId17"/>
    <p:sldId id="280" r:id="rId18"/>
    <p:sldId id="282"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p:scale>
          <a:sx n="72" d="100"/>
          <a:sy n="72" d="100"/>
        </p:scale>
        <p:origin x="-13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B1065-EE3E-4C0C-A9BB-60D875D2E304}" type="datetimeFigureOut">
              <a:rPr lang="en-GB" smtClean="0"/>
              <a:t>20/08/2020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FF097B-22A5-4348-807C-BDB41D1B19CC}" type="slidenum">
              <a:rPr lang="en-GB" smtClean="0"/>
              <a:t>‹#›</a:t>
            </a:fld>
            <a:endParaRPr lang="en-GB"/>
          </a:p>
        </p:txBody>
      </p:sp>
    </p:spTree>
    <p:extLst>
      <p:ext uri="{BB962C8B-B14F-4D97-AF65-F5344CB8AC3E}">
        <p14:creationId xmlns:p14="http://schemas.microsoft.com/office/powerpoint/2010/main" val="4271916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FF097B-22A5-4348-807C-BDB41D1B19CC}" type="slidenum">
              <a:rPr lang="en-GB" smtClean="0"/>
              <a:t>6</a:t>
            </a:fld>
            <a:endParaRPr lang="en-GB"/>
          </a:p>
        </p:txBody>
      </p:sp>
    </p:spTree>
    <p:extLst>
      <p:ext uri="{BB962C8B-B14F-4D97-AF65-F5344CB8AC3E}">
        <p14:creationId xmlns:p14="http://schemas.microsoft.com/office/powerpoint/2010/main" val="246752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5E827AA-7FA3-4674-A222-80AD6DF46742}" type="datetimeFigureOut">
              <a:rPr lang="en-GB" smtClean="0"/>
              <a:t>20/08/2020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A610F-1FBF-45D9-B03B-C74CD5A8BAB5}" type="slidenum">
              <a:rPr lang="en-GB" smtClean="0"/>
              <a:t>‹#›</a:t>
            </a:fld>
            <a:endParaRPr lang="en-GB"/>
          </a:p>
        </p:txBody>
      </p:sp>
    </p:spTree>
    <p:extLst>
      <p:ext uri="{BB962C8B-B14F-4D97-AF65-F5344CB8AC3E}">
        <p14:creationId xmlns:p14="http://schemas.microsoft.com/office/powerpoint/2010/main" val="428079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E827AA-7FA3-4674-A222-80AD6DF46742}" type="datetimeFigureOut">
              <a:rPr lang="en-GB" smtClean="0"/>
              <a:t>20/08/2020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A610F-1FBF-45D9-B03B-C74CD5A8BAB5}" type="slidenum">
              <a:rPr lang="en-GB" smtClean="0"/>
              <a:t>‹#›</a:t>
            </a:fld>
            <a:endParaRPr lang="en-GB"/>
          </a:p>
        </p:txBody>
      </p:sp>
    </p:spTree>
    <p:extLst>
      <p:ext uri="{BB962C8B-B14F-4D97-AF65-F5344CB8AC3E}">
        <p14:creationId xmlns:p14="http://schemas.microsoft.com/office/powerpoint/2010/main" val="80122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E827AA-7FA3-4674-A222-80AD6DF46742}" type="datetimeFigureOut">
              <a:rPr lang="en-GB" smtClean="0"/>
              <a:t>20/08/2020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A610F-1FBF-45D9-B03B-C74CD5A8BAB5}" type="slidenum">
              <a:rPr lang="en-GB" smtClean="0"/>
              <a:t>‹#›</a:t>
            </a:fld>
            <a:endParaRPr lang="en-GB"/>
          </a:p>
        </p:txBody>
      </p:sp>
    </p:spTree>
    <p:extLst>
      <p:ext uri="{BB962C8B-B14F-4D97-AF65-F5344CB8AC3E}">
        <p14:creationId xmlns:p14="http://schemas.microsoft.com/office/powerpoint/2010/main" val="2740998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E827AA-7FA3-4674-A222-80AD6DF46742}" type="datetimeFigureOut">
              <a:rPr lang="en-GB" smtClean="0"/>
              <a:t>20/08/2020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A610F-1FBF-45D9-B03B-C74CD5A8BAB5}" type="slidenum">
              <a:rPr lang="en-GB" smtClean="0"/>
              <a:t>‹#›</a:t>
            </a:fld>
            <a:endParaRPr lang="en-GB"/>
          </a:p>
        </p:txBody>
      </p:sp>
    </p:spTree>
    <p:extLst>
      <p:ext uri="{BB962C8B-B14F-4D97-AF65-F5344CB8AC3E}">
        <p14:creationId xmlns:p14="http://schemas.microsoft.com/office/powerpoint/2010/main" val="279321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E827AA-7FA3-4674-A222-80AD6DF46742}" type="datetimeFigureOut">
              <a:rPr lang="en-GB" smtClean="0"/>
              <a:t>20/08/2020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A610F-1FBF-45D9-B03B-C74CD5A8BAB5}" type="slidenum">
              <a:rPr lang="en-GB" smtClean="0"/>
              <a:t>‹#›</a:t>
            </a:fld>
            <a:endParaRPr lang="en-GB"/>
          </a:p>
        </p:txBody>
      </p:sp>
    </p:spTree>
    <p:extLst>
      <p:ext uri="{BB962C8B-B14F-4D97-AF65-F5344CB8AC3E}">
        <p14:creationId xmlns:p14="http://schemas.microsoft.com/office/powerpoint/2010/main" val="19276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E827AA-7FA3-4674-A222-80AD6DF46742}" type="datetimeFigureOut">
              <a:rPr lang="en-GB" smtClean="0"/>
              <a:t>20/08/2020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9A610F-1FBF-45D9-B03B-C74CD5A8BAB5}" type="slidenum">
              <a:rPr lang="en-GB" smtClean="0"/>
              <a:t>‹#›</a:t>
            </a:fld>
            <a:endParaRPr lang="en-GB"/>
          </a:p>
        </p:txBody>
      </p:sp>
    </p:spTree>
    <p:extLst>
      <p:ext uri="{BB962C8B-B14F-4D97-AF65-F5344CB8AC3E}">
        <p14:creationId xmlns:p14="http://schemas.microsoft.com/office/powerpoint/2010/main" val="271497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E827AA-7FA3-4674-A222-80AD6DF46742}" type="datetimeFigureOut">
              <a:rPr lang="en-GB" smtClean="0"/>
              <a:t>20/08/2020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9A610F-1FBF-45D9-B03B-C74CD5A8BAB5}" type="slidenum">
              <a:rPr lang="en-GB" smtClean="0"/>
              <a:t>‹#›</a:t>
            </a:fld>
            <a:endParaRPr lang="en-GB"/>
          </a:p>
        </p:txBody>
      </p:sp>
    </p:spTree>
    <p:extLst>
      <p:ext uri="{BB962C8B-B14F-4D97-AF65-F5344CB8AC3E}">
        <p14:creationId xmlns:p14="http://schemas.microsoft.com/office/powerpoint/2010/main" val="193420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E827AA-7FA3-4674-A222-80AD6DF46742}" type="datetimeFigureOut">
              <a:rPr lang="en-GB" smtClean="0"/>
              <a:t>20/08/2020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9A610F-1FBF-45D9-B03B-C74CD5A8BAB5}" type="slidenum">
              <a:rPr lang="en-GB" smtClean="0"/>
              <a:t>‹#›</a:t>
            </a:fld>
            <a:endParaRPr lang="en-GB"/>
          </a:p>
        </p:txBody>
      </p:sp>
    </p:spTree>
    <p:extLst>
      <p:ext uri="{BB962C8B-B14F-4D97-AF65-F5344CB8AC3E}">
        <p14:creationId xmlns:p14="http://schemas.microsoft.com/office/powerpoint/2010/main" val="203556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827AA-7FA3-4674-A222-80AD6DF46742}" type="datetimeFigureOut">
              <a:rPr lang="en-GB" smtClean="0"/>
              <a:t>20/08/2020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9A610F-1FBF-45D9-B03B-C74CD5A8BAB5}" type="slidenum">
              <a:rPr lang="en-GB" smtClean="0"/>
              <a:t>‹#›</a:t>
            </a:fld>
            <a:endParaRPr lang="en-GB"/>
          </a:p>
        </p:txBody>
      </p:sp>
    </p:spTree>
    <p:extLst>
      <p:ext uri="{BB962C8B-B14F-4D97-AF65-F5344CB8AC3E}">
        <p14:creationId xmlns:p14="http://schemas.microsoft.com/office/powerpoint/2010/main" val="155786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827AA-7FA3-4674-A222-80AD6DF46742}" type="datetimeFigureOut">
              <a:rPr lang="en-GB" smtClean="0"/>
              <a:t>20/08/2020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9A610F-1FBF-45D9-B03B-C74CD5A8BAB5}" type="slidenum">
              <a:rPr lang="en-GB" smtClean="0"/>
              <a:t>‹#›</a:t>
            </a:fld>
            <a:endParaRPr lang="en-GB"/>
          </a:p>
        </p:txBody>
      </p:sp>
    </p:spTree>
    <p:extLst>
      <p:ext uri="{BB962C8B-B14F-4D97-AF65-F5344CB8AC3E}">
        <p14:creationId xmlns:p14="http://schemas.microsoft.com/office/powerpoint/2010/main" val="334511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827AA-7FA3-4674-A222-80AD6DF46742}" type="datetimeFigureOut">
              <a:rPr lang="en-GB" smtClean="0"/>
              <a:t>20/08/2020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9A610F-1FBF-45D9-B03B-C74CD5A8BAB5}" type="slidenum">
              <a:rPr lang="en-GB" smtClean="0"/>
              <a:t>‹#›</a:t>
            </a:fld>
            <a:endParaRPr lang="en-GB"/>
          </a:p>
        </p:txBody>
      </p:sp>
    </p:spTree>
    <p:extLst>
      <p:ext uri="{BB962C8B-B14F-4D97-AF65-F5344CB8AC3E}">
        <p14:creationId xmlns:p14="http://schemas.microsoft.com/office/powerpoint/2010/main" val="327895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27AA-7FA3-4674-A222-80AD6DF46742}" type="datetimeFigureOut">
              <a:rPr lang="en-GB" smtClean="0"/>
              <a:t>20/08/2020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A610F-1FBF-45D9-B03B-C74CD5A8BAB5}" type="slidenum">
              <a:rPr lang="en-GB" smtClean="0"/>
              <a:t>‹#›</a:t>
            </a:fld>
            <a:endParaRPr lang="en-GB"/>
          </a:p>
        </p:txBody>
      </p:sp>
    </p:spTree>
    <p:extLst>
      <p:ext uri="{BB962C8B-B14F-4D97-AF65-F5344CB8AC3E}">
        <p14:creationId xmlns:p14="http://schemas.microsoft.com/office/powerpoint/2010/main" val="282439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youtube.com/watch?v=toK_BAYnjoU&amp;pbjreload=1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8"/>
            <a:ext cx="7992888" cy="1656184"/>
          </a:xfrm>
        </p:spPr>
        <p:txBody>
          <a:bodyPr/>
          <a:lstStyle/>
          <a:p>
            <a:r>
              <a:rPr lang="en-GB" dirty="0" smtClean="0">
                <a:solidFill>
                  <a:srgbClr val="FFC000"/>
                </a:solidFill>
              </a:rPr>
              <a:t>Digital Learning</a:t>
            </a:r>
            <a:endParaRPr lang="en-GB" dirty="0">
              <a:solidFill>
                <a:srgbClr val="FFC000"/>
              </a:solidFill>
            </a:endParaRPr>
          </a:p>
        </p:txBody>
      </p:sp>
      <p:sp>
        <p:nvSpPr>
          <p:cNvPr id="3" name="Subtitle 2"/>
          <p:cNvSpPr>
            <a:spLocks noGrp="1"/>
          </p:cNvSpPr>
          <p:nvPr>
            <p:ph type="subTitle" idx="1"/>
          </p:nvPr>
        </p:nvSpPr>
        <p:spPr>
          <a:xfrm>
            <a:off x="1475656" y="2204864"/>
            <a:ext cx="6400800" cy="1752600"/>
          </a:xfrm>
        </p:spPr>
        <p:txBody>
          <a:bodyPr/>
          <a:lstStyle/>
          <a:p>
            <a:r>
              <a:rPr lang="en-GB" dirty="0" smtClean="0">
                <a:solidFill>
                  <a:schemeClr val="tx1"/>
                </a:solidFill>
              </a:rPr>
              <a:t>Using netbooks as a learning tool</a:t>
            </a:r>
            <a:endParaRPr lang="en-GB"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531743"/>
            <a:ext cx="29337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89040"/>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808242"/>
            <a:ext cx="23622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991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Keep your passwords safe and secure, don’t share these with anyone.</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21513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Take care of digital devices, treat them with respect to avoid </a:t>
            </a:r>
            <a:r>
              <a:rPr lang="en-GB" dirty="0" smtClean="0"/>
              <a:t>damage.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226420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r>
              <a:rPr lang="en-GB" dirty="0"/>
              <a:t>Make sure that devices are stored correctly at the end of the day and charged at appropriate times to ensure they are ready for use in learning.</a:t>
            </a:r>
          </a:p>
        </p:txBody>
      </p:sp>
    </p:spTree>
    <p:extLst>
      <p:ext uri="{BB962C8B-B14F-4D97-AF65-F5344CB8AC3E}">
        <p14:creationId xmlns:p14="http://schemas.microsoft.com/office/powerpoint/2010/main" val="1555378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Log off when finished using a device</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855825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Only use devices for learning activities approved by the class teacher. </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49743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Do </a:t>
            </a:r>
            <a:r>
              <a:rPr lang="en-GB" dirty="0"/>
              <a:t>not take or post pictures, personal information or videos of myself or others through any form of electronic communication. This includes all pupils and staff.</a:t>
            </a:r>
          </a:p>
        </p:txBody>
      </p:sp>
    </p:spTree>
    <p:extLst>
      <p:ext uri="{BB962C8B-B14F-4D97-AF65-F5344CB8AC3E}">
        <p14:creationId xmlns:p14="http://schemas.microsoft.com/office/powerpoint/2010/main" val="2388621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Be respectful to others whilst online. </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202149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Report</a:t>
            </a:r>
            <a:r>
              <a:rPr lang="en-GB" dirty="0"/>
              <a:t>, to a member of staff, any content, messages or images that may be inappropriate or that make you feel uncomfortable</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80697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other questions?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893535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Remember</a:t>
            </a:r>
            <a:endParaRPr lang="en-GB" dirty="0"/>
          </a:p>
        </p:txBody>
      </p:sp>
      <p:sp>
        <p:nvSpPr>
          <p:cNvPr id="3" name="Content Placeholder 2"/>
          <p:cNvSpPr>
            <a:spLocks noGrp="1"/>
          </p:cNvSpPr>
          <p:nvPr>
            <p:ph idx="1"/>
          </p:nvPr>
        </p:nvSpPr>
        <p:spPr/>
        <p:txBody>
          <a:bodyPr/>
          <a:lstStyle/>
          <a:p>
            <a:r>
              <a:rPr lang="en-GB" dirty="0" smtClean="0"/>
              <a:t>Tuesday 7</a:t>
            </a:r>
            <a:r>
              <a:rPr lang="en-GB" baseline="30000" dirty="0" smtClean="0"/>
              <a:t>th</a:t>
            </a:r>
            <a:r>
              <a:rPr lang="en-GB" dirty="0" smtClean="0"/>
              <a:t> – all pupils will have netbooks</a:t>
            </a:r>
          </a:p>
          <a:p>
            <a:r>
              <a:rPr lang="en-GB" dirty="0" smtClean="0"/>
              <a:t>All pupils to sign and return a responsible usage agreement by                        so that the netbooks are ready to be used.</a:t>
            </a:r>
          </a:p>
          <a:p>
            <a:pPr marL="0" indent="0">
              <a:buNone/>
            </a:pPr>
            <a:endParaRPr lang="en-GB" dirty="0" smtClean="0"/>
          </a:p>
          <a:p>
            <a:pPr marL="0" indent="0">
              <a:buNone/>
            </a:pPr>
            <a:endParaRPr lang="en-GB" dirty="0"/>
          </a:p>
        </p:txBody>
      </p:sp>
      <p:pic>
        <p:nvPicPr>
          <p:cNvPr id="2053" name="Picture 5" descr="C:\Users\nerissa.davies\AppData\Local\Microsoft\Windows\INetCache\IE\WA39I4IE\new-pedagogy-1140x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182819"/>
            <a:ext cx="6624229" cy="232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66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260648"/>
            <a:ext cx="4320480" cy="25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3568" y="2996952"/>
            <a:ext cx="7416824" cy="3527119"/>
          </a:xfrm>
          <a:prstGeom prst="rect">
            <a:avLst/>
          </a:prstGeom>
        </p:spPr>
        <p:txBody>
          <a:bodyPr wrap="square">
            <a:spAutoFit/>
          </a:bodyPr>
          <a:lstStyle/>
          <a:p>
            <a:pPr lvl="0">
              <a:spcBef>
                <a:spcPct val="20000"/>
              </a:spcBef>
            </a:pPr>
            <a:r>
              <a:rPr lang="en-GB" sz="3600" dirty="0" smtClean="0">
                <a:solidFill>
                  <a:srgbClr val="FFC000"/>
                </a:solidFill>
              </a:rPr>
              <a:t>L.I To understand how our netbooks will be used to help with our learning in class. </a:t>
            </a:r>
            <a:endParaRPr lang="en-GB" sz="3600" dirty="0">
              <a:solidFill>
                <a:srgbClr val="FFC000"/>
              </a:solidFill>
            </a:endParaRPr>
          </a:p>
          <a:p>
            <a:pPr lvl="0">
              <a:spcBef>
                <a:spcPct val="20000"/>
              </a:spcBef>
            </a:pPr>
            <a:r>
              <a:rPr lang="en-GB" sz="3600" dirty="0" smtClean="0">
                <a:solidFill>
                  <a:srgbClr val="FFC000"/>
                </a:solidFill>
              </a:rPr>
              <a:t>To identify ways of looking after our netbooks and keeping ourselves safe online.</a:t>
            </a:r>
            <a:endParaRPr lang="en-GB" sz="3600" dirty="0">
              <a:solidFill>
                <a:srgbClr val="FFC000"/>
              </a:solidFill>
            </a:endParaRPr>
          </a:p>
        </p:txBody>
      </p:sp>
    </p:spTree>
    <p:extLst>
      <p:ext uri="{BB962C8B-B14F-4D97-AF65-F5344CB8AC3E}">
        <p14:creationId xmlns:p14="http://schemas.microsoft.com/office/powerpoint/2010/main" val="36087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Digital Technologies</a:t>
            </a:r>
            <a:endParaRPr lang="en-GB" dirty="0">
              <a:solidFill>
                <a:srgbClr val="FFC000"/>
              </a:solidFill>
            </a:endParaRPr>
          </a:p>
        </p:txBody>
      </p:sp>
      <p:sp>
        <p:nvSpPr>
          <p:cNvPr id="3" name="Content Placeholder 2"/>
          <p:cNvSpPr>
            <a:spLocks noGrp="1"/>
          </p:cNvSpPr>
          <p:nvPr>
            <p:ph idx="1"/>
          </p:nvPr>
        </p:nvSpPr>
        <p:spPr/>
        <p:txBody>
          <a:bodyPr>
            <a:normAutofit/>
          </a:bodyPr>
          <a:lstStyle/>
          <a:p>
            <a:r>
              <a:rPr lang="en-GB" sz="3600" dirty="0" smtClean="0">
                <a:solidFill>
                  <a:srgbClr val="FFC000"/>
                </a:solidFill>
              </a:rPr>
              <a:t>At </a:t>
            </a:r>
            <a:r>
              <a:rPr lang="en-GB" sz="3600" dirty="0" err="1" smtClean="0">
                <a:solidFill>
                  <a:srgbClr val="FFC000"/>
                </a:solidFill>
              </a:rPr>
              <a:t>Cedarbank</a:t>
            </a:r>
            <a:r>
              <a:rPr lang="en-GB" sz="3600" dirty="0" smtClean="0">
                <a:solidFill>
                  <a:srgbClr val="FFC000"/>
                </a:solidFill>
              </a:rPr>
              <a:t> we use lots of different digital technologies to help us with our learning.</a:t>
            </a:r>
            <a:endParaRPr lang="en-GB" sz="3600" dirty="0">
              <a:solidFill>
                <a:srgbClr val="FFC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819" y="3429000"/>
            <a:ext cx="453337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51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Digital devices</a:t>
            </a:r>
            <a:endParaRPr lang="en-GB" dirty="0">
              <a:solidFill>
                <a:srgbClr val="FFC000"/>
              </a:solidFill>
            </a:endParaRPr>
          </a:p>
        </p:txBody>
      </p:sp>
      <p:sp>
        <p:nvSpPr>
          <p:cNvPr id="3" name="Content Placeholder 2"/>
          <p:cNvSpPr>
            <a:spLocks noGrp="1"/>
          </p:cNvSpPr>
          <p:nvPr>
            <p:ph idx="1"/>
          </p:nvPr>
        </p:nvSpPr>
        <p:spPr>
          <a:xfrm>
            <a:off x="457200" y="1600201"/>
            <a:ext cx="8229600" cy="2260848"/>
          </a:xfrm>
        </p:spPr>
        <p:txBody>
          <a:bodyPr/>
          <a:lstStyle/>
          <a:p>
            <a:r>
              <a:rPr lang="en-GB" dirty="0" smtClean="0">
                <a:solidFill>
                  <a:srgbClr val="FFC000"/>
                </a:solidFill>
              </a:rPr>
              <a:t>For example, digital devices such as;</a:t>
            </a:r>
          </a:p>
          <a:p>
            <a:endParaRPr lang="en-GB" dirty="0">
              <a:solidFill>
                <a:srgbClr val="FFC000"/>
              </a:solidFill>
            </a:endParaRPr>
          </a:p>
          <a:p>
            <a:pPr marL="0" indent="0">
              <a:buNone/>
            </a:pPr>
            <a:r>
              <a:rPr lang="en-GB" dirty="0" smtClean="0"/>
              <a:t> </a:t>
            </a:r>
            <a:endParaRPr lang="en-GB" dirty="0"/>
          </a:p>
        </p:txBody>
      </p:sp>
      <p:sp>
        <p:nvSpPr>
          <p:cNvPr id="4" name="TextBox 3"/>
          <p:cNvSpPr txBox="1"/>
          <p:nvPr/>
        </p:nvSpPr>
        <p:spPr>
          <a:xfrm>
            <a:off x="453768" y="2204864"/>
            <a:ext cx="2179315" cy="707886"/>
          </a:xfrm>
          <a:prstGeom prst="rect">
            <a:avLst/>
          </a:prstGeom>
          <a:noFill/>
        </p:spPr>
        <p:txBody>
          <a:bodyPr wrap="none" rtlCol="0">
            <a:spAutoFit/>
          </a:bodyPr>
          <a:lstStyle/>
          <a:p>
            <a:r>
              <a:rPr lang="en-GB" sz="4000" dirty="0" smtClean="0">
                <a:solidFill>
                  <a:srgbClr val="FFC000"/>
                </a:solidFill>
              </a:rPr>
              <a:t>Netbooks</a:t>
            </a:r>
            <a:endParaRPr lang="en-GB" sz="4000" dirty="0">
              <a:solidFill>
                <a:srgbClr val="FFC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68" y="3042726"/>
            <a:ext cx="2042474" cy="181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894" y="2544657"/>
            <a:ext cx="1584176" cy="216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18309" y="1836771"/>
            <a:ext cx="1401346" cy="707886"/>
          </a:xfrm>
          <a:prstGeom prst="rect">
            <a:avLst/>
          </a:prstGeom>
          <a:noFill/>
        </p:spPr>
        <p:txBody>
          <a:bodyPr wrap="none" rtlCol="0">
            <a:spAutoFit/>
          </a:bodyPr>
          <a:lstStyle/>
          <a:p>
            <a:r>
              <a:rPr lang="en-GB" sz="4000" dirty="0" err="1" smtClean="0">
                <a:solidFill>
                  <a:srgbClr val="FFC000"/>
                </a:solidFill>
              </a:rPr>
              <a:t>i</a:t>
            </a:r>
            <a:r>
              <a:rPr lang="en-GB" sz="4000" dirty="0" smtClean="0">
                <a:solidFill>
                  <a:srgbClr val="FFC000"/>
                </a:solidFill>
              </a:rPr>
              <a:t> pads</a:t>
            </a:r>
            <a:endParaRPr lang="en-GB" sz="4000" dirty="0">
              <a:solidFill>
                <a:srgbClr val="FFC000"/>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893" y="5013176"/>
            <a:ext cx="2243271" cy="168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529600" y="5145434"/>
            <a:ext cx="2309478" cy="707886"/>
          </a:xfrm>
          <a:prstGeom prst="rect">
            <a:avLst/>
          </a:prstGeom>
          <a:noFill/>
        </p:spPr>
        <p:txBody>
          <a:bodyPr wrap="none" rtlCol="0">
            <a:spAutoFit/>
          </a:bodyPr>
          <a:lstStyle/>
          <a:p>
            <a:r>
              <a:rPr lang="en-GB" sz="4000" dirty="0" err="1" smtClean="0">
                <a:solidFill>
                  <a:srgbClr val="FFC000"/>
                </a:solidFill>
              </a:rPr>
              <a:t>visualisers</a:t>
            </a:r>
            <a:endParaRPr lang="en-GB" sz="4000" dirty="0">
              <a:solidFill>
                <a:srgbClr val="FFC000"/>
              </a:solidFill>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678" y="3253291"/>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839941" y="2740907"/>
            <a:ext cx="3884974" cy="461665"/>
          </a:xfrm>
          <a:prstGeom prst="rect">
            <a:avLst/>
          </a:prstGeom>
          <a:noFill/>
        </p:spPr>
        <p:txBody>
          <a:bodyPr wrap="none" rtlCol="0">
            <a:spAutoFit/>
          </a:bodyPr>
          <a:lstStyle/>
          <a:p>
            <a:r>
              <a:rPr lang="en-GB" sz="2400" dirty="0" smtClean="0">
                <a:solidFill>
                  <a:srgbClr val="FFC000"/>
                </a:solidFill>
              </a:rPr>
              <a:t>Promethean of </a:t>
            </a:r>
            <a:r>
              <a:rPr lang="en-GB" sz="2400" dirty="0" err="1" smtClean="0">
                <a:solidFill>
                  <a:srgbClr val="FFC000"/>
                </a:solidFill>
              </a:rPr>
              <a:t>SMARTBoards</a:t>
            </a:r>
            <a:endParaRPr lang="en-GB" sz="2400" dirty="0">
              <a:solidFill>
                <a:srgbClr val="FFC000"/>
              </a:solidFill>
            </a:endParaRPr>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4788647"/>
            <a:ext cx="1965581"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599872" y="6087437"/>
            <a:ext cx="3310330" cy="707886"/>
          </a:xfrm>
          <a:prstGeom prst="rect">
            <a:avLst/>
          </a:prstGeom>
          <a:noFill/>
        </p:spPr>
        <p:txBody>
          <a:bodyPr wrap="none" rtlCol="0">
            <a:spAutoFit/>
          </a:bodyPr>
          <a:lstStyle/>
          <a:p>
            <a:r>
              <a:rPr lang="en-GB" sz="4000" dirty="0">
                <a:solidFill>
                  <a:srgbClr val="FFC000"/>
                </a:solidFill>
              </a:rPr>
              <a:t>d</a:t>
            </a:r>
            <a:r>
              <a:rPr lang="en-GB" sz="4000" dirty="0" smtClean="0">
                <a:solidFill>
                  <a:srgbClr val="FFC000"/>
                </a:solidFill>
              </a:rPr>
              <a:t>igital cameras</a:t>
            </a:r>
            <a:endParaRPr lang="en-GB" sz="4000" dirty="0">
              <a:solidFill>
                <a:srgbClr val="FFC000"/>
              </a:solidFill>
            </a:endParaRPr>
          </a:p>
        </p:txBody>
      </p:sp>
    </p:spTree>
    <p:extLst>
      <p:ext uri="{BB962C8B-B14F-4D97-AF65-F5344CB8AC3E}">
        <p14:creationId xmlns:p14="http://schemas.microsoft.com/office/powerpoint/2010/main" val="1016273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Digital Technologies</a:t>
            </a:r>
            <a:endParaRPr lang="en-GB" dirty="0">
              <a:solidFill>
                <a:srgbClr val="FFC000"/>
              </a:solidFill>
            </a:endParaRPr>
          </a:p>
        </p:txBody>
      </p:sp>
      <p:sp>
        <p:nvSpPr>
          <p:cNvPr id="3" name="Content Placeholder 2"/>
          <p:cNvSpPr>
            <a:spLocks noGrp="1"/>
          </p:cNvSpPr>
          <p:nvPr>
            <p:ph idx="1"/>
          </p:nvPr>
        </p:nvSpPr>
        <p:spPr/>
        <p:txBody>
          <a:bodyPr/>
          <a:lstStyle/>
          <a:p>
            <a:r>
              <a:rPr lang="en-GB" dirty="0" smtClean="0">
                <a:solidFill>
                  <a:srgbClr val="FFC000"/>
                </a:solidFill>
              </a:rPr>
              <a:t>We also use a number of digital technologies, such as;</a:t>
            </a:r>
          </a:p>
          <a:p>
            <a:endParaRPr lang="en-GB" dirty="0"/>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97" y="2766804"/>
            <a:ext cx="165618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175" y="2289802"/>
            <a:ext cx="1647626" cy="164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6520" y="5289598"/>
            <a:ext cx="2592288"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06" y="5013176"/>
            <a:ext cx="1512167"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5052" y="3466741"/>
            <a:ext cx="1719634" cy="171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9078" y="3501008"/>
            <a:ext cx="26765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5478" y="2289802"/>
            <a:ext cx="3698857" cy="95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9090" y="4353495"/>
            <a:ext cx="1872207" cy="187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2987" y="5205983"/>
            <a:ext cx="1968220" cy="147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910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FFC000"/>
                </a:solidFill>
              </a:rPr>
              <a:t>Netbooks for Pupils</a:t>
            </a:r>
            <a:endParaRPr lang="en-GB" dirty="0">
              <a:solidFill>
                <a:srgbClr val="FFC000"/>
              </a:solidFill>
            </a:endParaRPr>
          </a:p>
        </p:txBody>
      </p:sp>
      <p:sp>
        <p:nvSpPr>
          <p:cNvPr id="3" name="Content Placeholder 2"/>
          <p:cNvSpPr>
            <a:spLocks noGrp="1"/>
          </p:cNvSpPr>
          <p:nvPr>
            <p:ph idx="1"/>
          </p:nvPr>
        </p:nvSpPr>
        <p:spPr>
          <a:xfrm>
            <a:off x="457200" y="1196753"/>
            <a:ext cx="8363272" cy="2880319"/>
          </a:xfrm>
        </p:spPr>
        <p:txBody>
          <a:bodyPr>
            <a:normAutofit fontScale="77500" lnSpcReduction="20000"/>
          </a:bodyPr>
          <a:lstStyle/>
          <a:p>
            <a:r>
              <a:rPr lang="en-GB" dirty="0" smtClean="0">
                <a:solidFill>
                  <a:srgbClr val="FFC000"/>
                </a:solidFill>
              </a:rPr>
              <a:t>From 7</a:t>
            </a:r>
            <a:r>
              <a:rPr lang="en-GB" baseline="30000" dirty="0" smtClean="0">
                <a:solidFill>
                  <a:srgbClr val="FFC000"/>
                </a:solidFill>
              </a:rPr>
              <a:t>th</a:t>
            </a:r>
            <a:r>
              <a:rPr lang="en-GB" dirty="0" smtClean="0">
                <a:solidFill>
                  <a:srgbClr val="FFC000"/>
                </a:solidFill>
              </a:rPr>
              <a:t> September each pupil will each have a netbook that can be used in school.</a:t>
            </a:r>
          </a:p>
          <a:p>
            <a:pPr marL="0" indent="0">
              <a:buNone/>
            </a:pPr>
            <a:endParaRPr lang="en-GB" dirty="0" smtClean="0">
              <a:solidFill>
                <a:srgbClr val="FFC000"/>
              </a:solidFill>
            </a:endParaRPr>
          </a:p>
          <a:p>
            <a:r>
              <a:rPr lang="en-GB" dirty="0" smtClean="0">
                <a:solidFill>
                  <a:srgbClr val="FFC000"/>
                </a:solidFill>
              </a:rPr>
              <a:t>All pupils will sign </a:t>
            </a:r>
            <a:r>
              <a:rPr lang="en-GB" dirty="0" err="1" smtClean="0">
                <a:solidFill>
                  <a:srgbClr val="FFC000"/>
                </a:solidFill>
              </a:rPr>
              <a:t>Cedarbank’s</a:t>
            </a:r>
            <a:r>
              <a:rPr lang="en-GB" dirty="0" smtClean="0">
                <a:solidFill>
                  <a:srgbClr val="FFC000"/>
                </a:solidFill>
              </a:rPr>
              <a:t> Responsible Usage Agreement.</a:t>
            </a:r>
          </a:p>
          <a:p>
            <a:pPr marL="0" indent="0">
              <a:buNone/>
            </a:pPr>
            <a:endParaRPr lang="en-GB" dirty="0" smtClean="0">
              <a:solidFill>
                <a:srgbClr val="FFC000"/>
              </a:solidFill>
            </a:endParaRPr>
          </a:p>
          <a:p>
            <a:r>
              <a:rPr lang="en-GB" dirty="0" smtClean="0">
                <a:solidFill>
                  <a:srgbClr val="FFC000"/>
                </a:solidFill>
              </a:rPr>
              <a:t>This is being sent home </a:t>
            </a:r>
            <a:r>
              <a:rPr lang="en-GB" sz="2900" dirty="0" smtClean="0">
                <a:solidFill>
                  <a:srgbClr val="FFC000"/>
                </a:solidFill>
              </a:rPr>
              <a:t>today </a:t>
            </a:r>
            <a:r>
              <a:rPr lang="en-GB" sz="2900" b="1" dirty="0" smtClean="0">
                <a:solidFill>
                  <a:srgbClr val="FFC000"/>
                </a:solidFill>
              </a:rPr>
              <a:t>(Tuesday 25</a:t>
            </a:r>
            <a:r>
              <a:rPr lang="en-GB" sz="2900" b="1" baseline="30000" dirty="0" smtClean="0">
                <a:solidFill>
                  <a:srgbClr val="FFC000"/>
                </a:solidFill>
              </a:rPr>
              <a:t>th</a:t>
            </a:r>
            <a:r>
              <a:rPr lang="en-GB" sz="2900" b="1" dirty="0" smtClean="0">
                <a:solidFill>
                  <a:srgbClr val="FFC000"/>
                </a:solidFill>
              </a:rPr>
              <a:t> August</a:t>
            </a:r>
            <a:r>
              <a:rPr lang="en-GB" dirty="0" smtClean="0">
                <a:solidFill>
                  <a:srgbClr val="FFC000"/>
                </a:solidFill>
              </a:rPr>
              <a:t>). Please read it, sign it and return it to school.  </a:t>
            </a:r>
          </a:p>
          <a:p>
            <a:endParaRPr lang="en-GB" dirty="0" smtClean="0">
              <a:solidFill>
                <a:srgbClr val="FFC000"/>
              </a:solidFill>
            </a:endParaRPr>
          </a:p>
          <a:p>
            <a:endParaRPr lang="en-GB" dirty="0" smtClean="0">
              <a:solidFill>
                <a:srgbClr val="FFC000"/>
              </a:solidFill>
            </a:endParaRPr>
          </a:p>
          <a:p>
            <a:pPr marL="0" indent="0">
              <a:buNone/>
            </a:pPr>
            <a:endParaRPr lang="en-GB" dirty="0">
              <a:solidFill>
                <a:srgbClr val="FFC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653136"/>
            <a:ext cx="2376264" cy="205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80931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440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C000"/>
                </a:solidFill>
              </a:rPr>
              <a:t>What is a Responsible Usage Agreement and why do we need one?</a:t>
            </a:r>
            <a:endParaRPr lang="en-GB" dirty="0">
              <a:solidFill>
                <a:srgbClr val="FFC000"/>
              </a:solidFill>
            </a:endParaRPr>
          </a:p>
        </p:txBody>
      </p:sp>
      <p:sp>
        <p:nvSpPr>
          <p:cNvPr id="3" name="Content Placeholder 2"/>
          <p:cNvSpPr>
            <a:spLocks noGrp="1"/>
          </p:cNvSpPr>
          <p:nvPr>
            <p:ph idx="1"/>
          </p:nvPr>
        </p:nvSpPr>
        <p:spPr/>
        <p:txBody>
          <a:bodyPr/>
          <a:lstStyle/>
          <a:p>
            <a:r>
              <a:rPr lang="en-GB" dirty="0">
                <a:solidFill>
                  <a:srgbClr val="FFC000"/>
                </a:solidFill>
              </a:rPr>
              <a:t>It is a set of rules that </a:t>
            </a:r>
            <a:r>
              <a:rPr lang="en-GB" dirty="0" smtClean="0">
                <a:solidFill>
                  <a:srgbClr val="FFC000"/>
                </a:solidFill>
              </a:rPr>
              <a:t>we, as a school, </a:t>
            </a:r>
            <a:r>
              <a:rPr lang="en-GB" dirty="0">
                <a:solidFill>
                  <a:srgbClr val="FFC000"/>
                </a:solidFill>
              </a:rPr>
              <a:t>think are fair and will allow us to make good choices and keep ourselves and others safe, when using digital technologies</a:t>
            </a:r>
            <a:r>
              <a:rPr lang="en-GB" dirty="0" smtClean="0">
                <a:solidFill>
                  <a:srgbClr val="FFC000"/>
                </a:solidFill>
              </a:rPr>
              <a:t>.</a:t>
            </a:r>
          </a:p>
          <a:p>
            <a:pPr marL="0" indent="0">
              <a:buNone/>
            </a:pPr>
            <a:endParaRPr lang="en-GB" dirty="0">
              <a:solidFill>
                <a:srgbClr val="FFC000"/>
              </a:solidFill>
            </a:endParaRPr>
          </a:p>
          <a:p>
            <a:r>
              <a:rPr lang="en-GB" dirty="0">
                <a:solidFill>
                  <a:srgbClr val="FFC000"/>
                </a:solidFill>
              </a:rPr>
              <a:t>These rules </a:t>
            </a:r>
            <a:r>
              <a:rPr lang="en-GB" dirty="0" smtClean="0">
                <a:solidFill>
                  <a:srgbClr val="FFC000"/>
                </a:solidFill>
              </a:rPr>
              <a:t>were discussed and </a:t>
            </a:r>
            <a:r>
              <a:rPr lang="en-GB" dirty="0">
                <a:solidFill>
                  <a:srgbClr val="FFC000"/>
                </a:solidFill>
              </a:rPr>
              <a:t>chosen </a:t>
            </a:r>
            <a:r>
              <a:rPr lang="en-GB" dirty="0" smtClean="0">
                <a:solidFill>
                  <a:srgbClr val="FFC000"/>
                </a:solidFill>
              </a:rPr>
              <a:t>by pupils of </a:t>
            </a:r>
            <a:r>
              <a:rPr lang="en-GB" dirty="0" err="1" smtClean="0">
                <a:solidFill>
                  <a:srgbClr val="FFC000"/>
                </a:solidFill>
              </a:rPr>
              <a:t>Cedarbank</a:t>
            </a:r>
            <a:r>
              <a:rPr lang="en-GB" dirty="0" smtClean="0">
                <a:solidFill>
                  <a:srgbClr val="FFC000"/>
                </a:solidFill>
              </a:rPr>
              <a:t> in </a:t>
            </a:r>
            <a:r>
              <a:rPr lang="en-GB" dirty="0" smtClean="0">
                <a:solidFill>
                  <a:srgbClr val="FFC000"/>
                </a:solidFill>
              </a:rPr>
              <a:t>February</a:t>
            </a:r>
            <a:r>
              <a:rPr lang="en-GB" dirty="0" smtClean="0">
                <a:solidFill>
                  <a:srgbClr val="FFC000"/>
                </a:solidFill>
              </a:rPr>
              <a:t> </a:t>
            </a:r>
            <a:r>
              <a:rPr lang="en-GB" dirty="0" smtClean="0">
                <a:solidFill>
                  <a:srgbClr val="FFC000"/>
                </a:solidFill>
              </a:rPr>
              <a:t>of this year.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632367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55" y="27856"/>
            <a:ext cx="8229600" cy="1143000"/>
          </a:xfrm>
        </p:spPr>
        <p:txBody>
          <a:bodyPr>
            <a:normAutofit fontScale="90000"/>
          </a:bodyPr>
          <a:lstStyle/>
          <a:p>
            <a:r>
              <a:rPr lang="en-GB" dirty="0" smtClean="0">
                <a:solidFill>
                  <a:srgbClr val="FFC000"/>
                </a:solidFill>
              </a:rPr>
              <a:t/>
            </a:r>
            <a:br>
              <a:rPr lang="en-GB" dirty="0" smtClean="0">
                <a:solidFill>
                  <a:srgbClr val="FFC000"/>
                </a:solidFill>
              </a:rPr>
            </a:br>
            <a:r>
              <a:rPr lang="en-GB" dirty="0" smtClean="0">
                <a:solidFill>
                  <a:srgbClr val="FFC000"/>
                </a:solidFill>
              </a:rPr>
              <a:t>Netbooks </a:t>
            </a:r>
            <a:r>
              <a:rPr lang="en-GB" dirty="0">
                <a:solidFill>
                  <a:srgbClr val="FFC000"/>
                </a:solidFill>
              </a:rPr>
              <a:t>will be a digital learning tool to help staff</a:t>
            </a:r>
            <a:br>
              <a:rPr lang="en-GB" dirty="0">
                <a:solidFill>
                  <a:srgbClr val="FFC000"/>
                </a:solidFill>
              </a:rPr>
            </a:br>
            <a:endParaRPr lang="en-GB" dirty="0">
              <a:solidFill>
                <a:srgbClr val="FFC000"/>
              </a:solidFill>
            </a:endParaRPr>
          </a:p>
        </p:txBody>
      </p:sp>
      <p:sp>
        <p:nvSpPr>
          <p:cNvPr id="3" name="Content Placeholder 2"/>
          <p:cNvSpPr>
            <a:spLocks noGrp="1"/>
          </p:cNvSpPr>
          <p:nvPr>
            <p:ph idx="1"/>
          </p:nvPr>
        </p:nvSpPr>
        <p:spPr>
          <a:xfrm>
            <a:off x="395536" y="1139849"/>
            <a:ext cx="8229600" cy="5313487"/>
          </a:xfrm>
        </p:spPr>
        <p:txBody>
          <a:bodyPr/>
          <a:lstStyle/>
          <a:p>
            <a:r>
              <a:rPr lang="en-GB" sz="2800" dirty="0" smtClean="0">
                <a:solidFill>
                  <a:srgbClr val="FFC000"/>
                </a:solidFill>
              </a:rPr>
              <a:t>Make your learning more engaging</a:t>
            </a:r>
          </a:p>
          <a:p>
            <a:pPr marL="0" indent="0">
              <a:buNone/>
            </a:pPr>
            <a:r>
              <a:rPr lang="en-GB" sz="2800" dirty="0" smtClean="0">
                <a:solidFill>
                  <a:srgbClr val="FFC000"/>
                </a:solidFill>
              </a:rPr>
              <a:t> (interesting).</a:t>
            </a:r>
          </a:p>
          <a:p>
            <a:pPr marL="0" indent="0">
              <a:buNone/>
            </a:pPr>
            <a:endParaRPr lang="en-GB" dirty="0">
              <a:solidFill>
                <a:srgbClr val="FFC000"/>
              </a:solidFill>
            </a:endParaRPr>
          </a:p>
          <a:p>
            <a:r>
              <a:rPr lang="en-GB" sz="2800" dirty="0" smtClean="0">
                <a:solidFill>
                  <a:srgbClr val="FFC000"/>
                </a:solidFill>
              </a:rPr>
              <a:t>Support us with our learning</a:t>
            </a:r>
          </a:p>
          <a:p>
            <a:r>
              <a:rPr lang="en-GB" sz="2800" dirty="0" smtClean="0">
                <a:solidFill>
                  <a:srgbClr val="FFC000"/>
                </a:solidFill>
              </a:rPr>
              <a:t> (make it easier to work in class)</a:t>
            </a:r>
          </a:p>
          <a:p>
            <a:pPr marL="0" indent="0">
              <a:buNone/>
            </a:pPr>
            <a:r>
              <a:rPr lang="en-GB" dirty="0" smtClean="0">
                <a:solidFill>
                  <a:srgbClr val="FFCC00"/>
                </a:solidFill>
              </a:rPr>
              <a:t>AND</a:t>
            </a:r>
          </a:p>
          <a:p>
            <a:r>
              <a:rPr lang="en-GB" sz="2800" dirty="0" smtClean="0">
                <a:solidFill>
                  <a:srgbClr val="FFCC00"/>
                </a:solidFill>
              </a:rPr>
              <a:t>Teach you the skills to staff safe online and become a responsible digital citizen.</a:t>
            </a:r>
            <a:endParaRPr lang="en-GB" sz="2800" dirty="0">
              <a:solidFill>
                <a:srgbClr val="FFCC00"/>
              </a:solidFill>
            </a:endParaRP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340768"/>
            <a:ext cx="2410611"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2094" y="2708920"/>
            <a:ext cx="2575495" cy="1448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454" y="4869160"/>
            <a:ext cx="184746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77718" y="5445224"/>
            <a:ext cx="4572000" cy="369332"/>
          </a:xfrm>
          <a:prstGeom prst="rect">
            <a:avLst/>
          </a:prstGeom>
        </p:spPr>
        <p:txBody>
          <a:bodyPr>
            <a:spAutoFit/>
          </a:bodyPr>
          <a:lstStyle/>
          <a:p>
            <a:r>
              <a:rPr lang="en-GB" dirty="0" smtClean="0">
                <a:hlinkClick r:id="rId4"/>
              </a:rPr>
              <a:t>Link to digital citizen video</a:t>
            </a:r>
            <a:endParaRPr lang="en-GB" dirty="0"/>
          </a:p>
        </p:txBody>
      </p:sp>
    </p:spTree>
    <p:extLst>
      <p:ext uri="{BB962C8B-B14F-4D97-AF65-F5344CB8AC3E}">
        <p14:creationId xmlns:p14="http://schemas.microsoft.com/office/powerpoint/2010/main" val="3466254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Responsible Usage Agreement</a:t>
            </a:r>
            <a:endParaRPr lang="en-GB" dirty="0"/>
          </a:p>
        </p:txBody>
      </p:sp>
      <p:sp>
        <p:nvSpPr>
          <p:cNvPr id="3" name="Content Placeholder 2"/>
          <p:cNvSpPr>
            <a:spLocks noGrp="1"/>
          </p:cNvSpPr>
          <p:nvPr>
            <p:ph idx="1"/>
          </p:nvPr>
        </p:nvSpPr>
        <p:spPr/>
        <p:txBody>
          <a:bodyPr/>
          <a:lstStyle/>
          <a:p>
            <a:r>
              <a:rPr lang="en-GB" sz="2800" dirty="0" smtClean="0"/>
              <a:t>Take a look at each point from the responsible usage agreement. Discuss what each one means and ask any questions you may have to ensure you understand. (feel free to write notes on each slide).</a:t>
            </a:r>
          </a:p>
          <a:p>
            <a:pPr marL="0" indent="0">
              <a:buNone/>
            </a:pPr>
            <a:endParaRPr lang="en-GB" dirty="0"/>
          </a:p>
          <a:p>
            <a:pPr marL="0" indent="0">
              <a:buNone/>
            </a:pPr>
            <a:endParaRPr lang="en-GB" dirty="0"/>
          </a:p>
        </p:txBody>
      </p:sp>
      <p:pic>
        <p:nvPicPr>
          <p:cNvPr id="1026" name="Picture 2" descr="C:\Users\nerissa.davies\AppData\Local\Microsoft\Windows\INetCache\IE\WA39I4IE\Ccs_training_rea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220" y="3770857"/>
            <a:ext cx="1923801" cy="20002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erissa.davies\AppData\Local\Microsoft\Windows\INetCache\IE\CDRBZKSS\meeting-1019995_960_7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789040"/>
            <a:ext cx="2017979" cy="19820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erissa.davies\AppData\Local\Microsoft\Windows\INetCache\IE\WA39I4IE\question_mar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3770857"/>
            <a:ext cx="2015208" cy="200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626538"/>
      </p:ext>
    </p:extLst>
  </p:cSld>
  <p:clrMapOvr>
    <a:masterClrMapping/>
  </p:clrMapOvr>
</p:sld>
</file>

<file path=ppt/theme/theme1.xml><?xml version="1.0" encoding="utf-8"?>
<a:theme xmlns:a="http://schemas.openxmlformats.org/drawingml/2006/main" name="Office Theme">
  <a:themeElements>
    <a:clrScheme name="Custom 1">
      <a:dk1>
        <a:srgbClr val="95373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TotalTime>
  <Words>411</Words>
  <Application>Microsoft Office PowerPoint</Application>
  <PresentationFormat>On-screen Show (4:3)</PresentationFormat>
  <Paragraphs>52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Digital Learning</vt:lpstr>
      <vt:lpstr>PowerPoint Presentation</vt:lpstr>
      <vt:lpstr>Digital Technologies</vt:lpstr>
      <vt:lpstr>Digital devices</vt:lpstr>
      <vt:lpstr>Digital Technologies</vt:lpstr>
      <vt:lpstr>Netbooks for Pupils</vt:lpstr>
      <vt:lpstr>What is a Responsible Usage Agreement and why do we need one?</vt:lpstr>
      <vt:lpstr> Netbooks will be a digital learning tool to help staff </vt:lpstr>
      <vt:lpstr>Responsible Usage Agreement</vt:lpstr>
      <vt:lpstr>Keep your passwords safe and secure, don’t share these with anyone.</vt:lpstr>
      <vt:lpstr>Take care of digital devices, treat them with respect to avoid damage.</vt:lpstr>
      <vt:lpstr>Make sure that devices are stored correctly at the end of the day and charged at appropriate times to ensure they are ready for use in learning.</vt:lpstr>
      <vt:lpstr>Log off when finished using a device</vt:lpstr>
      <vt:lpstr>Only use devices for learning activities approved by the class teacher. </vt:lpstr>
      <vt:lpstr>  Do not take or post pictures, personal information or videos of myself or others through any form of electronic communication. This includes all pupils and staff.</vt:lpstr>
      <vt:lpstr>Be respectful to others whilst online. </vt:lpstr>
      <vt:lpstr>  Report, to a member of staff, any content, messages or images that may be inappropriate or that make you feel uncomfortable</vt:lpstr>
      <vt:lpstr>Any other questions?</vt:lpstr>
      <vt:lpstr>Remember</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Cedarbank Responsible Usage Agreement</dc:title>
  <dc:creator>nerissa.davies</dc:creator>
  <cp:lastModifiedBy>nerissa.davies</cp:lastModifiedBy>
  <cp:revision>23</cp:revision>
  <dcterms:created xsi:type="dcterms:W3CDTF">2020-01-25T17:04:53Z</dcterms:created>
  <dcterms:modified xsi:type="dcterms:W3CDTF">2020-08-20T16:11:25Z</dcterms:modified>
</cp:coreProperties>
</file>