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Lst>
  <p:notesMasterIdLst>
    <p:notesMasterId r:id="rId15"/>
  </p:notesMasterIdLst>
  <p:sldIdLst>
    <p:sldId id="257" r:id="rId4"/>
    <p:sldId id="274" r:id="rId5"/>
    <p:sldId id="275" r:id="rId6"/>
    <p:sldId id="276" r:id="rId7"/>
    <p:sldId id="277" r:id="rId8"/>
    <p:sldId id="267" r:id="rId9"/>
    <p:sldId id="278" r:id="rId10"/>
    <p:sldId id="279" r:id="rId11"/>
    <p:sldId id="280" r:id="rId12"/>
    <p:sldId id="268"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139"/>
    <a:srgbClr val="375733"/>
    <a:srgbClr val="2367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67794" autoAdjust="0"/>
  </p:normalViewPr>
  <p:slideViewPr>
    <p:cSldViewPr>
      <p:cViewPr>
        <p:scale>
          <a:sx n="81" d="100"/>
          <a:sy n="81" d="100"/>
        </p:scale>
        <p:origin x="-16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CDA199-28B0-4CBF-B0E3-B2CF06BDC46E}" type="datetimeFigureOut">
              <a:rPr lang="en-GB" smtClean="0"/>
              <a:t>31/08/2020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2D987-7479-41AA-9AB1-CFCC1C62BD60}" type="slidenum">
              <a:rPr lang="en-GB" smtClean="0"/>
              <a:t>‹#›</a:t>
            </a:fld>
            <a:endParaRPr lang="en-GB"/>
          </a:p>
        </p:txBody>
      </p:sp>
    </p:spTree>
    <p:extLst>
      <p:ext uri="{BB962C8B-B14F-4D97-AF65-F5344CB8AC3E}">
        <p14:creationId xmlns:p14="http://schemas.microsoft.com/office/powerpoint/2010/main" val="1540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31/08/2020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1621862607"/>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31/08/2020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158086630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31/08/2020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924387977"/>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3058716"/>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2121248"/>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0415496"/>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4308282"/>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4528237"/>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3459230"/>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7091242"/>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780090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31/08/2020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3509176796"/>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3605465"/>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7037550"/>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2809523"/>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1814782"/>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31418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39637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584322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0915258"/>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2216757"/>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0394932"/>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23757C-9424-437C-ACAA-1450F3140318}" type="datetimeFigureOut">
              <a:rPr lang="en-GB" smtClean="0"/>
              <a:t>31/08/2020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916434474"/>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2668500"/>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3752881"/>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3932760"/>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3246408"/>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223757C-9424-437C-ACAA-1450F3140318}" type="datetimeFigureOut">
              <a:rPr lang="en-GB" smtClean="0"/>
              <a:t>31/08/2020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4294798963"/>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223757C-9424-437C-ACAA-1450F3140318}" type="datetimeFigureOut">
              <a:rPr lang="en-GB" smtClean="0"/>
              <a:t>31/08/2020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498858158"/>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223757C-9424-437C-ACAA-1450F3140318}" type="datetimeFigureOut">
              <a:rPr lang="en-GB" smtClean="0"/>
              <a:t>31/08/2020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313599266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3757C-9424-437C-ACAA-1450F3140318}" type="datetimeFigureOut">
              <a:rPr lang="en-GB" smtClean="0"/>
              <a:t>31/08/2020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814692865"/>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3757C-9424-437C-ACAA-1450F3140318}" type="datetimeFigureOut">
              <a:rPr lang="en-GB" smtClean="0"/>
              <a:t>31/08/2020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641051871"/>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3757C-9424-437C-ACAA-1450F3140318}" type="datetimeFigureOut">
              <a:rPr lang="en-GB" smtClean="0"/>
              <a:t>31/08/2020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3477267324"/>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3757C-9424-437C-ACAA-1450F3140318}" type="datetimeFigureOut">
              <a:rPr lang="en-GB" smtClean="0"/>
              <a:t>31/08/2020</a:t>
            </a:fld>
            <a:endParaRPr lang="en-GB"/>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CF5CA-9652-4E23-A082-8F386AE4DEE3}" type="slidenum">
              <a:rPr lang="en-GB" smtClean="0"/>
              <a:t>‹#›</a:t>
            </a:fld>
            <a:endParaRPr lang="en-GB"/>
          </a:p>
        </p:txBody>
      </p:sp>
    </p:spTree>
    <p:extLst>
      <p:ext uri="{BB962C8B-B14F-4D97-AF65-F5344CB8AC3E}">
        <p14:creationId xmlns:p14="http://schemas.microsoft.com/office/powerpoint/2010/main" val="817528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3663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EEE6F-F7BD-4463-9A8D-6C043C79CB4E}" type="datetimeFigureOut">
              <a:rPr lang="en-GB" smtClean="0">
                <a:solidFill>
                  <a:prstClr val="black">
                    <a:tint val="75000"/>
                  </a:prstClr>
                </a:solidFill>
              </a:rPr>
              <a:pPr/>
              <a:t>31/08/2020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27648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894" y="332656"/>
            <a:ext cx="2332226" cy="233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63053" y="3400850"/>
            <a:ext cx="5561844" cy="461665"/>
          </a:xfrm>
          <a:prstGeom prst="rect">
            <a:avLst/>
          </a:prstGeom>
          <a:noFill/>
        </p:spPr>
        <p:txBody>
          <a:bodyPr wrap="none" rtlCol="0">
            <a:spAutoFit/>
          </a:bodyPr>
          <a:lstStyle/>
          <a:p>
            <a:r>
              <a:rPr lang="en-GB" sz="2400" dirty="0">
                <a:solidFill>
                  <a:prstClr val="black"/>
                </a:solidFill>
                <a:latin typeface="SassoonCRInfant" panose="02010503020300020003" pitchFamily="2" charset="0"/>
              </a:rPr>
              <a:t>Week Beginning :    </a:t>
            </a:r>
            <a:r>
              <a:rPr lang="en-GB" sz="2400" dirty="0" smtClean="0">
                <a:solidFill>
                  <a:prstClr val="black"/>
                </a:solidFill>
                <a:latin typeface="SassoonCRInfant" panose="02010503020300020003" pitchFamily="2" charset="0"/>
              </a:rPr>
              <a:t>Monday 31</a:t>
            </a:r>
            <a:r>
              <a:rPr lang="en-GB" sz="2400" baseline="30000" dirty="0" smtClean="0">
                <a:solidFill>
                  <a:prstClr val="black"/>
                </a:solidFill>
                <a:latin typeface="SassoonCRInfant" panose="02010503020300020003" pitchFamily="2" charset="0"/>
              </a:rPr>
              <a:t>st</a:t>
            </a:r>
            <a:r>
              <a:rPr lang="en-GB" sz="2400" dirty="0" smtClean="0">
                <a:solidFill>
                  <a:prstClr val="black"/>
                </a:solidFill>
                <a:latin typeface="SassoonCRInfant" panose="02010503020300020003" pitchFamily="2" charset="0"/>
              </a:rPr>
              <a:t>   August</a:t>
            </a:r>
            <a:endParaRPr lang="en-GB" sz="2400" dirty="0">
              <a:solidFill>
                <a:prstClr val="black"/>
              </a:solidFill>
              <a:latin typeface="SassoonCRInfant" panose="02010503020300020003" pitchFamily="2" charset="0"/>
            </a:endParaRPr>
          </a:p>
        </p:txBody>
      </p:sp>
      <p:sp>
        <p:nvSpPr>
          <p:cNvPr id="5" name="TextBox 4"/>
          <p:cNvSpPr txBox="1"/>
          <p:nvPr/>
        </p:nvSpPr>
        <p:spPr>
          <a:xfrm>
            <a:off x="2945718" y="2770153"/>
            <a:ext cx="3120278" cy="523220"/>
          </a:xfrm>
          <a:prstGeom prst="rect">
            <a:avLst/>
          </a:prstGeom>
          <a:noFill/>
        </p:spPr>
        <p:txBody>
          <a:bodyPr wrap="none" rtlCol="0">
            <a:spAutoFit/>
          </a:bodyPr>
          <a:lstStyle/>
          <a:p>
            <a:r>
              <a:rPr lang="en-GB" sz="2800" dirty="0">
                <a:solidFill>
                  <a:prstClr val="black"/>
                </a:solidFill>
                <a:latin typeface="SassoonCRInfant" panose="02010503020300020003" pitchFamily="2" charset="0"/>
              </a:rPr>
              <a:t>Our weekly bulletin </a:t>
            </a: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76" t="31549" r="-1376" b="-31549"/>
          <a:stretch/>
        </p:blipFill>
        <p:spPr bwMode="auto">
          <a:xfrm>
            <a:off x="0" y="3933056"/>
            <a:ext cx="91440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03252"/>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Reminder for S1-3 PE </a:t>
            </a:r>
            <a:endParaRPr lang="en-GB" dirty="0">
              <a:latin typeface="SassoonCRInfant" panose="02010503020300020003" pitchFamily="2" charset="0"/>
            </a:endParaRPr>
          </a:p>
        </p:txBody>
      </p:sp>
      <p:sp>
        <p:nvSpPr>
          <p:cNvPr id="3" name="Content Placeholder 2"/>
          <p:cNvSpPr>
            <a:spLocks noGrp="1"/>
          </p:cNvSpPr>
          <p:nvPr>
            <p:ph idx="1"/>
          </p:nvPr>
        </p:nvSpPr>
        <p:spPr>
          <a:xfrm>
            <a:off x="457200" y="1600201"/>
            <a:ext cx="8229600" cy="3845024"/>
          </a:xfrm>
        </p:spPr>
        <p:txBody>
          <a:bodyPr/>
          <a:lstStyle/>
          <a:p>
            <a:pPr marL="0" indent="0">
              <a:buNone/>
            </a:pPr>
            <a:endParaRPr lang="en-GB" dirty="0" smtClean="0">
              <a:latin typeface="SassoonCRInfant" panose="02010503020300020003" pitchFamily="2" charset="0"/>
            </a:endParaRPr>
          </a:p>
          <a:p>
            <a:pPr marL="0" indent="0" algn="ctr">
              <a:buNone/>
            </a:pPr>
            <a:r>
              <a:rPr lang="en-GB" dirty="0" smtClean="0">
                <a:latin typeface="SassoonCRInfant" panose="02010503020300020003" pitchFamily="2" charset="0"/>
              </a:rPr>
              <a:t>On the days that you have PE, </a:t>
            </a:r>
          </a:p>
          <a:p>
            <a:pPr marL="0" indent="0" algn="ctr">
              <a:buNone/>
            </a:pPr>
            <a:r>
              <a:rPr lang="en-GB" dirty="0" smtClean="0">
                <a:latin typeface="SassoonCRInfant" panose="02010503020300020003" pitchFamily="2" charset="0"/>
              </a:rPr>
              <a:t>please come into school in your PE kit.</a:t>
            </a:r>
          </a:p>
          <a:p>
            <a:pPr marL="0" indent="0" algn="ctr">
              <a:buNone/>
            </a:pPr>
            <a:endParaRPr lang="en-GB" dirty="0">
              <a:latin typeface="SassoonCRInfant" panose="02010503020300020003" pitchFamily="2" charset="0"/>
            </a:endParaRPr>
          </a:p>
          <a:p>
            <a:pPr marL="0" indent="0" algn="ctr">
              <a:buNone/>
            </a:pPr>
            <a:r>
              <a:rPr lang="en-GB" dirty="0" smtClean="0">
                <a:latin typeface="SassoonCRInfant" panose="02010503020300020003" pitchFamily="2" charset="0"/>
              </a:rPr>
              <a:t>PE lessons will be outside, so make sure you are wearing kit that is suitable for this.</a:t>
            </a:r>
            <a:endParaRPr lang="en-GB" dirty="0">
              <a:latin typeface="SassoonCRInfant" panose="02010503020300020003" pitchFamily="2" charset="0"/>
            </a:endParaRPr>
          </a:p>
        </p:txBody>
      </p:sp>
    </p:spTree>
    <p:extLst>
      <p:ext uri="{BB962C8B-B14F-4D97-AF65-F5344CB8AC3E}">
        <p14:creationId xmlns:p14="http://schemas.microsoft.com/office/powerpoint/2010/main" val="2744171695"/>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S4 and S5</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marL="0" indent="0">
              <a:buNone/>
            </a:pPr>
            <a:endParaRPr lang="en-GB" dirty="0"/>
          </a:p>
          <a:p>
            <a:pPr marL="0" indent="0" algn="ctr">
              <a:buNone/>
            </a:pPr>
            <a:r>
              <a:rPr lang="en-GB" dirty="0"/>
              <a:t>You have PE on</a:t>
            </a:r>
            <a:r>
              <a:rPr lang="en-GB" dirty="0">
                <a:solidFill>
                  <a:srgbClr val="FF0000"/>
                </a:solidFill>
              </a:rPr>
              <a:t> </a:t>
            </a:r>
            <a:r>
              <a:rPr lang="en-GB" b="1" dirty="0">
                <a:solidFill>
                  <a:srgbClr val="FF0000"/>
                </a:solidFill>
              </a:rPr>
              <a:t>Wednesdays</a:t>
            </a:r>
            <a:r>
              <a:rPr lang="en-GB" dirty="0">
                <a:solidFill>
                  <a:srgbClr val="FF0000"/>
                </a:solidFill>
              </a:rPr>
              <a:t> </a:t>
            </a:r>
            <a:r>
              <a:rPr lang="en-GB" dirty="0"/>
              <a:t>and </a:t>
            </a:r>
            <a:r>
              <a:rPr lang="en-GB" b="1" dirty="0">
                <a:solidFill>
                  <a:srgbClr val="FF0000"/>
                </a:solidFill>
              </a:rPr>
              <a:t>Fridays</a:t>
            </a:r>
            <a:r>
              <a:rPr lang="en-GB" dirty="0"/>
              <a:t>. </a:t>
            </a:r>
            <a:endParaRPr lang="en-GB" dirty="0" smtClean="0"/>
          </a:p>
          <a:p>
            <a:pPr marL="0" indent="0">
              <a:buNone/>
            </a:pPr>
            <a:endParaRPr lang="en-GB" dirty="0"/>
          </a:p>
          <a:p>
            <a:pPr marL="0" indent="0" algn="ctr">
              <a:buNone/>
            </a:pPr>
            <a:r>
              <a:rPr lang="en-GB" dirty="0" smtClean="0"/>
              <a:t>Remember </a:t>
            </a:r>
            <a:r>
              <a:rPr lang="en-GB" dirty="0"/>
              <a:t>to come to school in your uniform and get changed at school! </a:t>
            </a:r>
            <a:endParaRPr lang="en-GB" dirty="0" smtClean="0"/>
          </a:p>
          <a:p>
            <a:pPr marL="0" indent="0" algn="ctr">
              <a:buNone/>
            </a:pPr>
            <a:endParaRPr lang="en-GB" dirty="0" smtClean="0"/>
          </a:p>
          <a:p>
            <a:pPr marL="0" indent="0" algn="ctr">
              <a:buNone/>
            </a:pPr>
            <a:r>
              <a:rPr lang="en-GB" dirty="0" smtClean="0"/>
              <a:t>You </a:t>
            </a:r>
            <a:r>
              <a:rPr lang="en-GB" dirty="0"/>
              <a:t>don't wear your PE kit all day. </a:t>
            </a:r>
          </a:p>
        </p:txBody>
      </p:sp>
    </p:spTree>
    <p:extLst>
      <p:ext uri="{BB962C8B-B14F-4D97-AF65-F5344CB8AC3E}">
        <p14:creationId xmlns:p14="http://schemas.microsoft.com/office/powerpoint/2010/main" val="1017516108"/>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496944" cy="6124754"/>
          </a:xfrm>
          <a:prstGeom prst="rect">
            <a:avLst/>
          </a:prstGeom>
        </p:spPr>
        <p:txBody>
          <a:bodyPr wrap="square">
            <a:spAutoFit/>
          </a:bodyPr>
          <a:lstStyle/>
          <a:p>
            <a:pPr algn="ctr" fontAlgn="base"/>
            <a:r>
              <a:rPr lang="en-GB" sz="2800" u="sng" dirty="0" smtClean="0">
                <a:solidFill>
                  <a:srgbClr val="333333"/>
                </a:solidFill>
                <a:latin typeface="SassoonCRInfant" panose="02010503020300020003" pitchFamily="2" charset="0"/>
                <a:cs typeface="Adobe Hebrew" pitchFamily="18" charset="-79"/>
              </a:rPr>
              <a:t>Face coverings</a:t>
            </a:r>
          </a:p>
          <a:p>
            <a:pPr fontAlgn="base"/>
            <a:endParaRPr lang="en-GB" sz="2800" u="sng" dirty="0" smtClean="0">
              <a:solidFill>
                <a:srgbClr val="333333"/>
              </a:solidFill>
              <a:latin typeface="SassoonCRInfant" panose="02010503020300020003" pitchFamily="2" charset="0"/>
              <a:cs typeface="Adobe Hebrew" pitchFamily="18" charset="-79"/>
            </a:endParaRPr>
          </a:p>
          <a:p>
            <a:r>
              <a:rPr lang="en-GB" sz="2800" dirty="0" smtClean="0">
                <a:latin typeface="SassoonCRInfant" panose="02010503020300020003" pitchFamily="2" charset="0"/>
                <a:cs typeface="Adobe Hebrew" pitchFamily="18" charset="-79"/>
              </a:rPr>
              <a:t>From 31st of August, the Scottish Government has recommended the use of face coverings (subject to exemptions) for staff and young people in secondary schools in places where physical distancing is difficult. </a:t>
            </a:r>
          </a:p>
          <a:p>
            <a:endParaRPr lang="en-GB" sz="2800" dirty="0" smtClean="0">
              <a:latin typeface="SassoonCRInfant" panose="02010503020300020003" pitchFamily="2" charset="0"/>
              <a:cs typeface="Adobe Hebrew" pitchFamily="18" charset="-79"/>
            </a:endParaRPr>
          </a:p>
          <a:p>
            <a:r>
              <a:rPr lang="en-GB" sz="2800" dirty="0" smtClean="0">
                <a:latin typeface="SassoonCRInfant" panose="02010503020300020003" pitchFamily="2" charset="0"/>
                <a:cs typeface="Adobe Hebrew" pitchFamily="18" charset="-79"/>
              </a:rPr>
              <a:t>This means when moving in corridors at break times, lunchtimes and when you are in communal areas, as well as on school transport. </a:t>
            </a:r>
          </a:p>
          <a:p>
            <a:endParaRPr lang="en-GB" sz="2800" dirty="0">
              <a:latin typeface="SassoonCRInfant" panose="02010503020300020003" pitchFamily="2" charset="0"/>
              <a:cs typeface="Adobe Hebrew" pitchFamily="18" charset="-79"/>
            </a:endParaRPr>
          </a:p>
          <a:p>
            <a:endParaRPr lang="en-GB" sz="2800" dirty="0" smtClean="0">
              <a:latin typeface="SassoonCRInfant" panose="02010503020300020003" pitchFamily="2" charset="0"/>
              <a:cs typeface="Adobe Hebrew" pitchFamily="18" charset="-79"/>
            </a:endParaRPr>
          </a:p>
          <a:p>
            <a:r>
              <a:rPr lang="en-GB" sz="2800" dirty="0" smtClean="0">
                <a:latin typeface="SassoonCRInfant" panose="02010503020300020003" pitchFamily="2" charset="0"/>
                <a:cs typeface="Adobe Hebrew" pitchFamily="18" charset="-79"/>
              </a:rPr>
              <a:t>You do not need to wear a face covering during class - unless you would like to.</a:t>
            </a:r>
            <a:r>
              <a:rPr lang="en-GB" dirty="0" smtClean="0">
                <a:latin typeface="SassoonCRInfant" panose="02010503020300020003" pitchFamily="2" charset="0"/>
                <a:cs typeface="Adobe Hebrew" pitchFamily="18" charset="-79"/>
              </a:rPr>
              <a:t> </a:t>
            </a:r>
            <a:endParaRPr lang="en-GB" b="0" i="0" dirty="0">
              <a:effectLst/>
              <a:latin typeface="SassoonCRInfant" panose="02010503020300020003" pitchFamily="2" charset="0"/>
              <a:cs typeface="Adobe Hebrew" pitchFamily="18" charset="-79"/>
            </a:endParaRPr>
          </a:p>
        </p:txBody>
      </p:sp>
    </p:spTree>
    <p:extLst>
      <p:ext uri="{BB962C8B-B14F-4D97-AF65-F5344CB8AC3E}">
        <p14:creationId xmlns:p14="http://schemas.microsoft.com/office/powerpoint/2010/main" val="730547267"/>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16632"/>
            <a:ext cx="8136904" cy="6617196"/>
          </a:xfrm>
          <a:prstGeom prst="rect">
            <a:avLst/>
          </a:prstGeom>
        </p:spPr>
        <p:txBody>
          <a:bodyPr wrap="square">
            <a:spAutoFit/>
          </a:bodyPr>
          <a:lstStyle/>
          <a:p>
            <a:pPr algn="ctr"/>
            <a:r>
              <a:rPr lang="en-GB" sz="3200" u="sng" dirty="0">
                <a:solidFill>
                  <a:srgbClr val="333333"/>
                </a:solidFill>
                <a:latin typeface="SassoonCRInfant" panose="02010503020300020003" pitchFamily="2" charset="0"/>
              </a:rPr>
              <a:t>What if I'm exempt</a:t>
            </a:r>
            <a:r>
              <a:rPr lang="en-GB" sz="3200" u="sng" dirty="0" smtClean="0">
                <a:solidFill>
                  <a:srgbClr val="333333"/>
                </a:solidFill>
                <a:latin typeface="SassoonCRInfant" panose="02010503020300020003" pitchFamily="2" charset="0"/>
              </a:rPr>
              <a:t>?</a:t>
            </a:r>
          </a:p>
          <a:p>
            <a:pPr algn="ctr"/>
            <a:endParaRPr lang="en-GB" sz="3200" u="sng" dirty="0" smtClean="0">
              <a:solidFill>
                <a:srgbClr val="333333"/>
              </a:solidFill>
              <a:latin typeface="SassoonCRInfant" panose="02010503020300020003" pitchFamily="2" charset="0"/>
            </a:endParaRPr>
          </a:p>
          <a:p>
            <a:r>
              <a:rPr lang="en-GB" sz="2400" dirty="0" smtClean="0">
                <a:latin typeface="SassoonCRInfant" panose="02010503020300020003" pitchFamily="2" charset="0"/>
              </a:rPr>
              <a:t>Some </a:t>
            </a:r>
            <a:r>
              <a:rPr lang="en-GB" sz="2400" dirty="0">
                <a:latin typeface="SassoonCRInfant" panose="02010503020300020003" pitchFamily="2" charset="0"/>
              </a:rPr>
              <a:t>people are exempt from wearing a face </a:t>
            </a:r>
            <a:r>
              <a:rPr lang="en-GB" sz="2400" dirty="0" smtClean="0">
                <a:latin typeface="SassoonCRInfant" panose="02010503020300020003" pitchFamily="2" charset="0"/>
              </a:rPr>
              <a:t>covering. </a:t>
            </a:r>
          </a:p>
          <a:p>
            <a:r>
              <a:rPr lang="en-GB" sz="2400" dirty="0" smtClean="0">
                <a:latin typeface="SassoonCRInfant" panose="02010503020300020003" pitchFamily="2" charset="0"/>
              </a:rPr>
              <a:t>This means that they do not have to wear a mask or face covering.</a:t>
            </a:r>
          </a:p>
          <a:p>
            <a:pPr algn="ctr"/>
            <a:r>
              <a:rPr lang="en-GB" sz="2400" dirty="0" smtClean="0">
                <a:latin typeface="SassoonCRInfant" panose="02010503020300020003" pitchFamily="2" charset="0"/>
              </a:rPr>
              <a:t> We do not ask why someone is not wearing a mask.</a:t>
            </a:r>
            <a:endParaRPr lang="en-GB" sz="2400" dirty="0">
              <a:latin typeface="SassoonCRInfant" panose="02010503020300020003" pitchFamily="2" charset="0"/>
            </a:endParaRPr>
          </a:p>
          <a:p>
            <a:pPr algn="ctr"/>
            <a:endParaRPr lang="en-GB" sz="2400" dirty="0">
              <a:latin typeface="SassoonCRInfant" panose="02010503020300020003" pitchFamily="2" charset="0"/>
            </a:endParaRPr>
          </a:p>
          <a:p>
            <a:r>
              <a:rPr lang="en-GB" sz="2400" dirty="0" smtClean="0">
                <a:latin typeface="SassoonCRInfant" panose="02010503020300020003" pitchFamily="2" charset="0"/>
              </a:rPr>
              <a:t>This </a:t>
            </a:r>
            <a:r>
              <a:rPr lang="en-GB" sz="2400" dirty="0">
                <a:latin typeface="SassoonCRInfant" panose="02010503020300020003" pitchFamily="2" charset="0"/>
              </a:rPr>
              <a:t>could be for any of these reasons</a:t>
            </a:r>
            <a:r>
              <a:rPr lang="en-GB" sz="2400" dirty="0" smtClean="0">
                <a:latin typeface="SassoonCRInfant" panose="02010503020300020003" pitchFamily="2" charset="0"/>
              </a:rPr>
              <a:t>:</a:t>
            </a:r>
            <a:r>
              <a:rPr lang="en-GB" sz="2400" dirty="0">
                <a:latin typeface="SassoonCRInfant" panose="02010503020300020003" pitchFamily="2" charset="0"/>
              </a:rPr>
              <a:t/>
            </a:r>
            <a:br>
              <a:rPr lang="en-GB" sz="2400" dirty="0">
                <a:latin typeface="SassoonCRInfant" panose="02010503020300020003" pitchFamily="2" charset="0"/>
              </a:rPr>
            </a:br>
            <a:r>
              <a:rPr lang="en-GB" sz="2400" dirty="0">
                <a:latin typeface="SassoonCRInfant" panose="02010503020300020003" pitchFamily="2" charset="0"/>
              </a:rPr>
              <a:t>• They have a disability or health condition that means they </a:t>
            </a:r>
            <a:r>
              <a:rPr lang="en-GB" sz="2400" dirty="0" smtClean="0">
                <a:latin typeface="SassoonCRInfant" panose="02010503020300020003" pitchFamily="2" charset="0"/>
              </a:rPr>
              <a:t>     </a:t>
            </a:r>
          </a:p>
          <a:p>
            <a:r>
              <a:rPr lang="en-GB" sz="2400" dirty="0">
                <a:latin typeface="SassoonCRInfant" panose="02010503020300020003" pitchFamily="2" charset="0"/>
              </a:rPr>
              <a:t> </a:t>
            </a:r>
            <a:r>
              <a:rPr lang="en-GB" sz="2400" dirty="0" smtClean="0">
                <a:latin typeface="SassoonCRInfant" panose="02010503020300020003" pitchFamily="2" charset="0"/>
              </a:rPr>
              <a:t> cannot </a:t>
            </a:r>
            <a:r>
              <a:rPr lang="en-GB" sz="2400" dirty="0">
                <a:latin typeface="SassoonCRInfant" panose="02010503020300020003" pitchFamily="2" charset="0"/>
              </a:rPr>
              <a:t>put a covering on</a:t>
            </a:r>
            <a:br>
              <a:rPr lang="en-GB" sz="2400" dirty="0">
                <a:latin typeface="SassoonCRInfant" panose="02010503020300020003" pitchFamily="2" charset="0"/>
              </a:rPr>
            </a:br>
            <a:r>
              <a:rPr lang="en-GB" sz="2400" dirty="0">
                <a:latin typeface="SassoonCRInfant" panose="02010503020300020003" pitchFamily="2" charset="0"/>
              </a:rPr>
              <a:t>• A covering will cause them severe distress or anxiety</a:t>
            </a:r>
            <a:br>
              <a:rPr lang="en-GB" sz="2400" dirty="0">
                <a:latin typeface="SassoonCRInfant" panose="02010503020300020003" pitchFamily="2" charset="0"/>
              </a:rPr>
            </a:br>
            <a:r>
              <a:rPr lang="en-GB" sz="2400" dirty="0">
                <a:latin typeface="SassoonCRInfant" panose="02010503020300020003" pitchFamily="2" charset="0"/>
              </a:rPr>
              <a:t>• They need to communicate with someone who relies </a:t>
            </a:r>
            <a:r>
              <a:rPr lang="en-GB" sz="2400" dirty="0" smtClean="0">
                <a:latin typeface="SassoonCRInfant" panose="02010503020300020003" pitchFamily="2" charset="0"/>
              </a:rPr>
              <a:t>on lip </a:t>
            </a:r>
          </a:p>
          <a:p>
            <a:r>
              <a:rPr lang="en-GB" sz="2400" dirty="0">
                <a:latin typeface="SassoonCRInfant" panose="02010503020300020003" pitchFamily="2" charset="0"/>
              </a:rPr>
              <a:t> </a:t>
            </a:r>
            <a:r>
              <a:rPr lang="en-GB" sz="2400" dirty="0" smtClean="0">
                <a:latin typeface="SassoonCRInfant" panose="02010503020300020003" pitchFamily="2" charset="0"/>
              </a:rPr>
              <a:t> reading</a:t>
            </a:r>
            <a:r>
              <a:rPr lang="en-GB" sz="2400" dirty="0">
                <a:latin typeface="SassoonCRInfant" panose="02010503020300020003" pitchFamily="2" charset="0"/>
              </a:rPr>
              <a:t>.</a:t>
            </a:r>
            <a:br>
              <a:rPr lang="en-GB" sz="2400" dirty="0">
                <a:latin typeface="SassoonCRInfant" panose="02010503020300020003" pitchFamily="2" charset="0"/>
              </a:rPr>
            </a:br>
            <a:endParaRPr lang="en-GB" sz="2400" dirty="0" smtClean="0">
              <a:latin typeface="SassoonCRInfant" panose="02010503020300020003" pitchFamily="2" charset="0"/>
            </a:endParaRPr>
          </a:p>
          <a:p>
            <a:pPr algn="ctr"/>
            <a:r>
              <a:rPr lang="en-GB" sz="2400" dirty="0">
                <a:latin typeface="SassoonCRInfant" panose="02010503020300020003" pitchFamily="2" charset="0"/>
              </a:rPr>
              <a:t/>
            </a:r>
            <a:br>
              <a:rPr lang="en-GB" sz="2400" dirty="0">
                <a:latin typeface="SassoonCRInfant" panose="02010503020300020003" pitchFamily="2" charset="0"/>
              </a:rPr>
            </a:br>
            <a:r>
              <a:rPr lang="en-GB" sz="2400" dirty="0">
                <a:latin typeface="SassoonCRInfant" panose="02010503020300020003" pitchFamily="2" charset="0"/>
              </a:rPr>
              <a:t>If you are exempt from wearing a face covering, don't worry you will be not asked to wear a face covering. </a:t>
            </a:r>
            <a:endParaRPr lang="en-GB" sz="2400" b="0" i="0" dirty="0">
              <a:effectLst/>
              <a:latin typeface="SassoonCRInfant" panose="02010503020300020003" pitchFamily="2" charset="0"/>
            </a:endParaRPr>
          </a:p>
        </p:txBody>
      </p:sp>
    </p:spTree>
    <p:extLst>
      <p:ext uri="{BB962C8B-B14F-4D97-AF65-F5344CB8AC3E}">
        <p14:creationId xmlns:p14="http://schemas.microsoft.com/office/powerpoint/2010/main" val="1440878887"/>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0"/>
            <a:ext cx="8784976" cy="7386638"/>
          </a:xfrm>
          <a:prstGeom prst="rect">
            <a:avLst/>
          </a:prstGeom>
        </p:spPr>
        <p:txBody>
          <a:bodyPr wrap="square">
            <a:spAutoFit/>
          </a:bodyPr>
          <a:lstStyle/>
          <a:p>
            <a:pPr algn="ctr" fontAlgn="base"/>
            <a:r>
              <a:rPr lang="en-GB" sz="2800" u="sng" dirty="0" smtClean="0">
                <a:solidFill>
                  <a:srgbClr val="333333"/>
                </a:solidFill>
                <a:latin typeface="SassoonCRInfant" panose="02010503020300020003" pitchFamily="2" charset="0"/>
              </a:rPr>
              <a:t>Top </a:t>
            </a:r>
            <a:r>
              <a:rPr lang="en-GB" sz="2800" u="sng" dirty="0">
                <a:solidFill>
                  <a:srgbClr val="333333"/>
                </a:solidFill>
                <a:latin typeface="SassoonCRInfant" panose="02010503020300020003" pitchFamily="2" charset="0"/>
              </a:rPr>
              <a:t>tips on wearing a face </a:t>
            </a:r>
            <a:r>
              <a:rPr lang="en-GB" sz="2800" u="sng" dirty="0" smtClean="0">
                <a:solidFill>
                  <a:srgbClr val="333333"/>
                </a:solidFill>
                <a:latin typeface="SassoonCRInfant" panose="02010503020300020003" pitchFamily="2" charset="0"/>
              </a:rPr>
              <a:t>covering</a:t>
            </a:r>
          </a:p>
          <a:p>
            <a:pPr algn="ctr" fontAlgn="base"/>
            <a:endParaRPr lang="en-GB" sz="3200" dirty="0">
              <a:solidFill>
                <a:srgbClr val="333333"/>
              </a:solidFill>
              <a:latin typeface="SassoonCRInfant" panose="02010503020300020003" pitchFamily="2" charset="0"/>
            </a:endParaRPr>
          </a:p>
          <a:p>
            <a:pPr fontAlgn="base"/>
            <a:r>
              <a:rPr lang="en-GB" sz="2000" dirty="0" smtClean="0">
                <a:latin typeface="SassoonCRInfant" panose="02010503020300020003" pitchFamily="2" charset="0"/>
              </a:rPr>
              <a:t>In </a:t>
            </a:r>
            <a:r>
              <a:rPr lang="en-GB" sz="2000" dirty="0">
                <a:latin typeface="SassoonCRInfant" panose="02010503020300020003" pitchFamily="2" charset="0"/>
              </a:rPr>
              <a:t>order for your face covering to keep you and those around you </a:t>
            </a:r>
            <a:r>
              <a:rPr lang="en-GB" sz="2000" dirty="0" smtClean="0">
                <a:latin typeface="SassoonCRInfant" panose="02010503020300020003" pitchFamily="2" charset="0"/>
              </a:rPr>
              <a:t>safe, remember:</a:t>
            </a:r>
          </a:p>
          <a:p>
            <a:pPr algn="ctr" fontAlgn="base"/>
            <a:endParaRPr lang="en-GB" dirty="0" smtClean="0">
              <a:latin typeface="SassoonCRInfant" panose="02010503020300020003" pitchFamily="2" charset="0"/>
            </a:endParaRPr>
          </a:p>
          <a:p>
            <a:pPr algn="ctr" fontAlgn="base"/>
            <a:endParaRPr lang="en-GB" sz="2000" dirty="0">
              <a:latin typeface="SassoonCRInfant" panose="02010503020300020003" pitchFamily="2" charset="0"/>
            </a:endParaRPr>
          </a:p>
          <a:p>
            <a:pPr algn="just" fontAlgn="base"/>
            <a:r>
              <a:rPr lang="en-GB" sz="2000" dirty="0">
                <a:latin typeface="SassoonCRInfant" panose="02010503020300020003" pitchFamily="2" charset="0"/>
              </a:rPr>
              <a:t> </a:t>
            </a:r>
            <a:r>
              <a:rPr lang="en-GB" sz="2000" dirty="0" smtClean="0">
                <a:latin typeface="SassoonCRInfant" panose="02010503020300020003" pitchFamily="2" charset="0"/>
              </a:rPr>
              <a:t>                  Face </a:t>
            </a:r>
            <a:r>
              <a:rPr lang="en-GB" sz="2000" dirty="0">
                <a:latin typeface="SassoonCRInfant" panose="02010503020300020003" pitchFamily="2" charset="0"/>
              </a:rPr>
              <a:t>coverings should not be shared with </a:t>
            </a:r>
            <a:r>
              <a:rPr lang="en-GB" sz="2000" dirty="0" smtClean="0">
                <a:latin typeface="SassoonCRInfant" panose="02010503020300020003" pitchFamily="2" charset="0"/>
              </a:rPr>
              <a:t>others</a:t>
            </a:r>
          </a:p>
          <a:p>
            <a:pPr algn="just" fontAlgn="base"/>
            <a:endParaRPr lang="en-GB" dirty="0">
              <a:latin typeface="SassoonCRInfant" panose="02010503020300020003" pitchFamily="2" charset="0"/>
            </a:endParaRPr>
          </a:p>
          <a:p>
            <a:pPr algn="r" fontAlgn="base"/>
            <a:endParaRPr lang="en-GB" dirty="0" smtClean="0">
              <a:latin typeface="SassoonCRInfant" panose="02010503020300020003" pitchFamily="2" charset="0"/>
            </a:endParaRPr>
          </a:p>
          <a:p>
            <a:pPr algn="just" fontAlgn="base"/>
            <a:r>
              <a:rPr lang="en-GB" dirty="0" smtClean="0">
                <a:latin typeface="SassoonCRInfant" panose="02010503020300020003" pitchFamily="2" charset="0"/>
              </a:rPr>
              <a:t>                 </a:t>
            </a:r>
            <a:r>
              <a:rPr lang="en-GB" sz="2000" dirty="0" smtClean="0">
                <a:latin typeface="SassoonCRInfant" panose="02010503020300020003" pitchFamily="2" charset="0"/>
              </a:rPr>
              <a:t>Wash </a:t>
            </a:r>
            <a:r>
              <a:rPr lang="en-GB" sz="2000" dirty="0">
                <a:latin typeface="SassoonCRInfant" panose="02010503020300020003" pitchFamily="2" charset="0"/>
              </a:rPr>
              <a:t>your hands or use hand sanitiser before putting it </a:t>
            </a:r>
            <a:r>
              <a:rPr lang="en-GB" sz="2000" dirty="0" smtClean="0">
                <a:latin typeface="SassoonCRInfant" panose="02010503020300020003" pitchFamily="2" charset="0"/>
              </a:rPr>
              <a:t>on</a:t>
            </a:r>
          </a:p>
          <a:p>
            <a:pPr algn="just" fontAlgn="base"/>
            <a:r>
              <a:rPr lang="en-GB" sz="2000" dirty="0">
                <a:latin typeface="SassoonCRInfant" panose="02010503020300020003" pitchFamily="2" charset="0"/>
              </a:rPr>
              <a:t> </a:t>
            </a:r>
            <a:r>
              <a:rPr lang="en-GB" sz="2000" dirty="0" smtClean="0">
                <a:latin typeface="SassoonCRInfant" panose="02010503020300020003" pitchFamily="2" charset="0"/>
              </a:rPr>
              <a:t>                 and </a:t>
            </a:r>
            <a:r>
              <a:rPr lang="en-GB" sz="2000" dirty="0">
                <a:latin typeface="SassoonCRInfant" panose="02010503020300020003" pitchFamily="2" charset="0"/>
              </a:rPr>
              <a:t>try not to touch your </a:t>
            </a:r>
            <a:r>
              <a:rPr lang="en-GB" sz="2000" dirty="0" smtClean="0">
                <a:latin typeface="SassoonCRInfant" panose="02010503020300020003" pitchFamily="2" charset="0"/>
              </a:rPr>
              <a:t>face</a:t>
            </a:r>
          </a:p>
          <a:p>
            <a:pPr algn="just" fontAlgn="base"/>
            <a:endParaRPr lang="en-GB" dirty="0" smtClean="0">
              <a:latin typeface="SassoonCRInfant" panose="02010503020300020003" pitchFamily="2" charset="0"/>
            </a:endParaRPr>
          </a:p>
          <a:p>
            <a:pPr algn="just" fontAlgn="base"/>
            <a:endParaRPr lang="en-GB" dirty="0">
              <a:latin typeface="SassoonCRInfant" panose="02010503020300020003" pitchFamily="2" charset="0"/>
            </a:endParaRPr>
          </a:p>
          <a:p>
            <a:pPr algn="just" fontAlgn="base"/>
            <a:endParaRPr lang="en-GB" dirty="0">
              <a:latin typeface="SassoonCRInfant" panose="02010503020300020003" pitchFamily="2" charset="0"/>
            </a:endParaRPr>
          </a:p>
          <a:p>
            <a:pPr algn="just" fontAlgn="base"/>
            <a:r>
              <a:rPr lang="en-GB" dirty="0" smtClean="0">
                <a:latin typeface="SassoonCRInfant" panose="02010503020300020003" pitchFamily="2" charset="0"/>
              </a:rPr>
              <a:t>                                     </a:t>
            </a:r>
            <a:r>
              <a:rPr lang="en-GB" sz="2000" dirty="0" smtClean="0">
                <a:latin typeface="SassoonCRInfant" panose="02010503020300020003" pitchFamily="2" charset="0"/>
              </a:rPr>
              <a:t>It’s </a:t>
            </a:r>
            <a:r>
              <a:rPr lang="en-GB" sz="2000" dirty="0">
                <a:latin typeface="SassoonCRInfant" panose="02010503020300020003" pitchFamily="2" charset="0"/>
              </a:rPr>
              <a:t>important to make sure the face covering is the right size </a:t>
            </a:r>
            <a:r>
              <a:rPr lang="en-GB" sz="2000" dirty="0" smtClean="0">
                <a:latin typeface="SassoonCRInfant" panose="02010503020300020003" pitchFamily="2" charset="0"/>
              </a:rPr>
              <a:t>to                         cover </a:t>
            </a:r>
            <a:r>
              <a:rPr lang="en-GB" sz="2000" dirty="0">
                <a:latin typeface="SassoonCRInfant" panose="02010503020300020003" pitchFamily="2" charset="0"/>
              </a:rPr>
              <a:t>the nose, mouth and chin and you shouldn't </a:t>
            </a:r>
            <a:r>
              <a:rPr lang="en-GB" sz="2000" dirty="0" smtClean="0">
                <a:latin typeface="SassoonCRInfant" panose="02010503020300020003" pitchFamily="2" charset="0"/>
              </a:rPr>
              <a:t>touch                </a:t>
            </a:r>
          </a:p>
          <a:p>
            <a:pPr algn="just" fontAlgn="base"/>
            <a:r>
              <a:rPr lang="en-GB" sz="2000" dirty="0">
                <a:latin typeface="SassoonCRInfant" panose="02010503020300020003" pitchFamily="2" charset="0"/>
              </a:rPr>
              <a:t> </a:t>
            </a:r>
            <a:r>
              <a:rPr lang="en-GB" sz="2000" dirty="0" smtClean="0">
                <a:latin typeface="SassoonCRInfant" panose="02010503020300020003" pitchFamily="2" charset="0"/>
              </a:rPr>
              <a:t>                                the front </a:t>
            </a:r>
            <a:r>
              <a:rPr lang="en-GB" sz="2000" dirty="0">
                <a:latin typeface="SassoonCRInfant" panose="02010503020300020003" pitchFamily="2" charset="0"/>
              </a:rPr>
              <a:t>once it's on </a:t>
            </a:r>
            <a:endParaRPr lang="en-GB" sz="2000" dirty="0" smtClean="0">
              <a:latin typeface="SassoonCRInfant" panose="02010503020300020003" pitchFamily="2" charset="0"/>
            </a:endParaRPr>
          </a:p>
          <a:p>
            <a:pPr algn="just" fontAlgn="base"/>
            <a:endParaRPr lang="en-GB" dirty="0" smtClean="0">
              <a:latin typeface="SassoonCRInfant" panose="02010503020300020003" pitchFamily="2" charset="0"/>
            </a:endParaRPr>
          </a:p>
          <a:p>
            <a:pPr algn="just" fontAlgn="base"/>
            <a:endParaRPr lang="en-GB" dirty="0">
              <a:latin typeface="SassoonCRInfant" panose="02010503020300020003" pitchFamily="2" charset="0"/>
            </a:endParaRPr>
          </a:p>
          <a:p>
            <a:pPr algn="just" fontAlgn="base"/>
            <a:endParaRPr lang="en-GB" dirty="0">
              <a:latin typeface="SassoonCRInfant" panose="02010503020300020003" pitchFamily="2" charset="0"/>
            </a:endParaRPr>
          </a:p>
          <a:p>
            <a:pPr algn="just" fontAlgn="base"/>
            <a:r>
              <a:rPr lang="en-GB" dirty="0">
                <a:latin typeface="SassoonCRInfant" panose="02010503020300020003" pitchFamily="2" charset="0"/>
              </a:rPr>
              <a:t> </a:t>
            </a:r>
            <a:r>
              <a:rPr lang="en-GB" dirty="0" smtClean="0">
                <a:latin typeface="SassoonCRInfant" panose="02010503020300020003" pitchFamily="2" charset="0"/>
              </a:rPr>
              <a:t>                            </a:t>
            </a:r>
            <a:r>
              <a:rPr lang="en-GB" sz="2000" dirty="0" smtClean="0">
                <a:latin typeface="SassoonCRInfant" panose="02010503020300020003" pitchFamily="2" charset="0"/>
              </a:rPr>
              <a:t>When </a:t>
            </a:r>
            <a:r>
              <a:rPr lang="en-GB" sz="2000" dirty="0">
                <a:latin typeface="SassoonCRInfant" panose="02010503020300020003" pitchFamily="2" charset="0"/>
              </a:rPr>
              <a:t>you take it off, try not to touch the part you’ve been </a:t>
            </a:r>
          </a:p>
          <a:p>
            <a:pPr algn="just" fontAlgn="base"/>
            <a:r>
              <a:rPr lang="en-GB" sz="2000" dirty="0" smtClean="0">
                <a:latin typeface="SassoonCRInfant" panose="02010503020300020003" pitchFamily="2" charset="0"/>
              </a:rPr>
              <a:t>                           breathing on</a:t>
            </a:r>
          </a:p>
          <a:p>
            <a:pPr algn="just" fontAlgn="base"/>
            <a:endParaRPr lang="en-GB" dirty="0">
              <a:solidFill>
                <a:srgbClr val="4D4D4D"/>
              </a:solidFill>
              <a:latin typeface="SassoonCRInfant" panose="02010503020300020003" pitchFamily="2" charset="0"/>
            </a:endParaRPr>
          </a:p>
          <a:p>
            <a:pPr algn="just" fontAlgn="base"/>
            <a:r>
              <a:rPr lang="en-GB" dirty="0">
                <a:solidFill>
                  <a:srgbClr val="201F1E"/>
                </a:solidFill>
                <a:latin typeface="Segoe UI"/>
              </a:rPr>
              <a:t/>
            </a:r>
            <a:br>
              <a:rPr lang="en-GB" dirty="0">
                <a:solidFill>
                  <a:srgbClr val="201F1E"/>
                </a:solidFill>
                <a:latin typeface="Segoe UI"/>
              </a:rPr>
            </a:br>
            <a:endParaRPr lang="en-GB"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99" t="11637" r="10303" b="24569"/>
          <a:stretch/>
        </p:blipFill>
        <p:spPr bwMode="auto">
          <a:xfrm>
            <a:off x="539552" y="1484784"/>
            <a:ext cx="785611" cy="682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564904"/>
            <a:ext cx="864518" cy="86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500+ Face Mask Pictures [HD] | Download Free Images on Unsplas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51" t="30749" r="7319" b="34626"/>
          <a:stretch/>
        </p:blipFill>
        <p:spPr bwMode="auto">
          <a:xfrm>
            <a:off x="288796" y="4005064"/>
            <a:ext cx="2544901" cy="9089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965" y="5157192"/>
            <a:ext cx="1395929" cy="139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081551"/>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475" y="764704"/>
            <a:ext cx="8568952" cy="4524315"/>
          </a:xfrm>
          <a:prstGeom prst="rect">
            <a:avLst/>
          </a:prstGeom>
        </p:spPr>
        <p:txBody>
          <a:bodyPr wrap="square">
            <a:spAutoFit/>
          </a:bodyPr>
          <a:lstStyle/>
          <a:p>
            <a:pPr lvl="0" algn="just" fontAlgn="base"/>
            <a:r>
              <a:rPr lang="en-GB" dirty="0">
                <a:solidFill>
                  <a:srgbClr val="4D4D4D"/>
                </a:solidFill>
                <a:latin typeface="SassoonCRInfant" panose="02010503020300020003" pitchFamily="2" charset="0"/>
              </a:rPr>
              <a:t> </a:t>
            </a:r>
            <a:r>
              <a:rPr lang="en-GB" dirty="0" smtClean="0">
                <a:solidFill>
                  <a:srgbClr val="4D4D4D"/>
                </a:solidFill>
                <a:latin typeface="SassoonCRInfant" panose="02010503020300020003" pitchFamily="2" charset="0"/>
              </a:rPr>
              <a:t>               </a:t>
            </a:r>
            <a:r>
              <a:rPr lang="en-GB" dirty="0" smtClean="0">
                <a:latin typeface="SassoonCRInfant" panose="02010503020300020003" pitchFamily="2" charset="0"/>
              </a:rPr>
              <a:t>When </a:t>
            </a:r>
            <a:r>
              <a:rPr lang="en-GB" dirty="0">
                <a:latin typeface="SassoonCRInfant" panose="02010503020300020003" pitchFamily="2" charset="0"/>
              </a:rPr>
              <a:t>you're not using your face covering (for example, during class), it </a:t>
            </a:r>
            <a:r>
              <a:rPr lang="en-GB" dirty="0" smtClean="0">
                <a:latin typeface="SassoonCRInfant" panose="02010503020300020003" pitchFamily="2" charset="0"/>
              </a:rPr>
              <a:t>should</a:t>
            </a:r>
          </a:p>
          <a:p>
            <a:pPr lvl="0" algn="just" fontAlgn="base"/>
            <a:r>
              <a:rPr lang="en-GB" dirty="0" smtClean="0">
                <a:latin typeface="SassoonCRInfant" panose="02010503020300020003" pitchFamily="2" charset="0"/>
              </a:rPr>
              <a:t>                 be </a:t>
            </a:r>
            <a:r>
              <a:rPr lang="en-GB" dirty="0">
                <a:latin typeface="SassoonCRInfant" panose="02010503020300020003" pitchFamily="2" charset="0"/>
              </a:rPr>
              <a:t>placed in a washable bag or container. </a:t>
            </a:r>
            <a:endParaRPr lang="en-GB" dirty="0" smtClean="0">
              <a:latin typeface="SassoonCRInfant" panose="02010503020300020003" pitchFamily="2" charset="0"/>
            </a:endParaRPr>
          </a:p>
          <a:p>
            <a:pPr lvl="0" algn="just" fontAlgn="base"/>
            <a:r>
              <a:rPr lang="en-GB" dirty="0">
                <a:latin typeface="SassoonCRInfant" panose="02010503020300020003" pitchFamily="2" charset="0"/>
              </a:rPr>
              <a:t> </a:t>
            </a:r>
            <a:r>
              <a:rPr lang="en-GB" dirty="0" smtClean="0">
                <a:latin typeface="SassoonCRInfant" panose="02010503020300020003" pitchFamily="2" charset="0"/>
              </a:rPr>
              <a:t>                Avoid </a:t>
            </a:r>
            <a:r>
              <a:rPr lang="en-GB" dirty="0">
                <a:latin typeface="SassoonCRInfant" panose="02010503020300020003" pitchFamily="2" charset="0"/>
              </a:rPr>
              <a:t>placing it on surfaces, due </a:t>
            </a:r>
            <a:r>
              <a:rPr lang="en-GB" dirty="0" smtClean="0">
                <a:latin typeface="SassoonCRInfant" panose="02010503020300020003" pitchFamily="2" charset="0"/>
              </a:rPr>
              <a:t>to </a:t>
            </a:r>
            <a:r>
              <a:rPr lang="en-GB" dirty="0">
                <a:latin typeface="SassoonCRInfant" panose="02010503020300020003" pitchFamily="2" charset="0"/>
              </a:rPr>
              <a:t>the possibility of contamination.</a:t>
            </a:r>
          </a:p>
          <a:p>
            <a:pPr lvl="0" algn="just" fontAlgn="base"/>
            <a:endParaRPr lang="en-GB" dirty="0">
              <a:latin typeface="SassoonCRInfant" panose="02010503020300020003" pitchFamily="2" charset="0"/>
            </a:endParaRPr>
          </a:p>
          <a:p>
            <a:pPr lvl="0" algn="just" fontAlgn="base"/>
            <a:endParaRPr lang="en-GB" dirty="0" smtClean="0">
              <a:latin typeface="SassoonCRInfant" panose="02010503020300020003" pitchFamily="2" charset="0"/>
            </a:endParaRPr>
          </a:p>
          <a:p>
            <a:pPr lvl="0" algn="just" fontAlgn="base"/>
            <a:endParaRPr lang="en-GB" dirty="0">
              <a:latin typeface="SassoonCRInfant" panose="02010503020300020003" pitchFamily="2" charset="0"/>
            </a:endParaRPr>
          </a:p>
          <a:p>
            <a:pPr lvl="0" algn="just" fontAlgn="base"/>
            <a:r>
              <a:rPr lang="en-GB" dirty="0" smtClean="0">
                <a:latin typeface="SassoonCRInfant" panose="02010503020300020003" pitchFamily="2" charset="0"/>
              </a:rPr>
              <a:t>                                If </a:t>
            </a:r>
            <a:r>
              <a:rPr lang="en-GB" dirty="0">
                <a:latin typeface="SassoonCRInfant" panose="02010503020300020003" pitchFamily="2" charset="0"/>
              </a:rPr>
              <a:t>it's a fabric face covering, keep the face covering in a </a:t>
            </a:r>
            <a:r>
              <a:rPr lang="en-GB" dirty="0" smtClean="0">
                <a:latin typeface="SassoonCRInfant" panose="02010503020300020003" pitchFamily="2" charset="0"/>
              </a:rPr>
              <a:t>plastic</a:t>
            </a:r>
          </a:p>
          <a:p>
            <a:pPr lvl="0" algn="just" fontAlgn="base"/>
            <a:r>
              <a:rPr lang="en-GB" dirty="0">
                <a:latin typeface="SassoonCRInfant" panose="02010503020300020003" pitchFamily="2" charset="0"/>
              </a:rPr>
              <a:t> </a:t>
            </a:r>
            <a:r>
              <a:rPr lang="en-GB" dirty="0" smtClean="0">
                <a:latin typeface="SassoonCRInfant" panose="02010503020300020003" pitchFamily="2" charset="0"/>
              </a:rPr>
              <a:t>                               </a:t>
            </a:r>
            <a:r>
              <a:rPr lang="en-GB" dirty="0">
                <a:latin typeface="SassoonCRInfant" panose="02010503020300020003" pitchFamily="2" charset="0"/>
              </a:rPr>
              <a:t>bag until you can wash it, then wash it at 60 degrees </a:t>
            </a:r>
            <a:r>
              <a:rPr lang="en-GB" dirty="0" smtClean="0">
                <a:latin typeface="SassoonCRInfant" panose="02010503020300020003" pitchFamily="2" charset="0"/>
              </a:rPr>
              <a:t>centigrade</a:t>
            </a:r>
          </a:p>
          <a:p>
            <a:pPr lvl="0" algn="just" fontAlgn="base"/>
            <a:r>
              <a:rPr lang="en-GB" dirty="0">
                <a:latin typeface="SassoonCRInfant" panose="02010503020300020003" pitchFamily="2" charset="0"/>
              </a:rPr>
              <a:t> </a:t>
            </a:r>
            <a:r>
              <a:rPr lang="en-GB" dirty="0" smtClean="0">
                <a:latin typeface="SassoonCRInfant" panose="02010503020300020003" pitchFamily="2" charset="0"/>
              </a:rPr>
              <a:t>                               </a:t>
            </a:r>
            <a:r>
              <a:rPr lang="en-GB" dirty="0">
                <a:latin typeface="SassoonCRInfant" panose="02010503020300020003" pitchFamily="2" charset="0"/>
              </a:rPr>
              <a:t>after each day of use. </a:t>
            </a:r>
            <a:endParaRPr lang="en-GB" dirty="0" smtClean="0">
              <a:latin typeface="SassoonCRInfant" panose="02010503020300020003" pitchFamily="2" charset="0"/>
            </a:endParaRPr>
          </a:p>
          <a:p>
            <a:pPr lvl="0" algn="just" fontAlgn="base"/>
            <a:r>
              <a:rPr lang="en-GB" dirty="0" smtClean="0">
                <a:latin typeface="SassoonCRInfant" panose="02010503020300020003" pitchFamily="2" charset="0"/>
              </a:rPr>
              <a:t>                                 It </a:t>
            </a:r>
            <a:r>
              <a:rPr lang="en-GB" dirty="0">
                <a:latin typeface="SassoonCRInfant" panose="02010503020300020003" pitchFamily="2" charset="0"/>
              </a:rPr>
              <a:t>can go in the wash with other laundry</a:t>
            </a:r>
            <a:r>
              <a:rPr lang="en-GB" dirty="0" smtClean="0">
                <a:latin typeface="SassoonCRInfant" panose="02010503020300020003" pitchFamily="2" charset="0"/>
              </a:rPr>
              <a:t>.</a:t>
            </a:r>
          </a:p>
          <a:p>
            <a:pPr lvl="0" algn="just" fontAlgn="base"/>
            <a:endParaRPr lang="en-GB" dirty="0">
              <a:latin typeface="SassoonCRInfant" panose="02010503020300020003" pitchFamily="2" charset="0"/>
            </a:endParaRPr>
          </a:p>
          <a:p>
            <a:pPr lvl="0" algn="just" fontAlgn="base"/>
            <a:endParaRPr lang="en-GB" dirty="0" smtClean="0">
              <a:latin typeface="SassoonCRInfant" panose="02010503020300020003" pitchFamily="2" charset="0"/>
            </a:endParaRPr>
          </a:p>
          <a:p>
            <a:pPr lvl="0" algn="just" fontAlgn="base"/>
            <a:endParaRPr lang="en-GB" dirty="0">
              <a:latin typeface="SassoonCRInfant" panose="02010503020300020003" pitchFamily="2" charset="0"/>
            </a:endParaRPr>
          </a:p>
          <a:p>
            <a:pPr lvl="0" algn="just" fontAlgn="base"/>
            <a:endParaRPr lang="en-GB" dirty="0" smtClean="0">
              <a:latin typeface="SassoonCRInfant" panose="02010503020300020003" pitchFamily="2" charset="0"/>
            </a:endParaRPr>
          </a:p>
          <a:p>
            <a:pPr lvl="0" algn="just" fontAlgn="base"/>
            <a:r>
              <a:rPr lang="en-GB" dirty="0" smtClean="0">
                <a:latin typeface="SassoonCRInfant" panose="02010503020300020003" pitchFamily="2" charset="0"/>
              </a:rPr>
              <a:t>                         If </a:t>
            </a:r>
            <a:r>
              <a:rPr lang="en-GB" dirty="0">
                <a:latin typeface="SassoonCRInfant" panose="02010503020300020003" pitchFamily="2" charset="0"/>
              </a:rPr>
              <a:t>you're using a disposable face covering, wrap it in a bag and put it </a:t>
            </a:r>
            <a:r>
              <a:rPr lang="en-GB" dirty="0" smtClean="0">
                <a:latin typeface="SassoonCRInfant" panose="02010503020300020003" pitchFamily="2" charset="0"/>
              </a:rPr>
              <a:t>in  </a:t>
            </a:r>
          </a:p>
          <a:p>
            <a:pPr lvl="0" algn="just" fontAlgn="base"/>
            <a:r>
              <a:rPr lang="en-GB" dirty="0">
                <a:latin typeface="SassoonCRInfant" panose="02010503020300020003" pitchFamily="2" charset="0"/>
              </a:rPr>
              <a:t> </a:t>
            </a:r>
            <a:r>
              <a:rPr lang="en-GB" dirty="0" smtClean="0">
                <a:latin typeface="SassoonCRInfant" panose="02010503020300020003" pitchFamily="2" charset="0"/>
              </a:rPr>
              <a:t>                        a bin</a:t>
            </a:r>
            <a:r>
              <a:rPr lang="en-GB" dirty="0" smtClean="0">
                <a:solidFill>
                  <a:srgbClr val="4D4D4D"/>
                </a:solidFill>
                <a:latin typeface="SassoonCRInfant" panose="02010503020300020003" pitchFamily="2" charset="0"/>
              </a:rPr>
              <a:t>.</a:t>
            </a:r>
            <a:endParaRPr lang="en-GB" dirty="0">
              <a:solidFill>
                <a:srgbClr val="4D4D4D"/>
              </a:solidFill>
              <a:latin typeface="SassoonCRInfant" panose="02010503020300020003" pitchFamily="2" charset="0"/>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31" t="11138" r="13070" b="13056"/>
          <a:stretch/>
        </p:blipFill>
        <p:spPr bwMode="auto">
          <a:xfrm>
            <a:off x="119215" y="404664"/>
            <a:ext cx="1100762" cy="115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83" t="9178" r="31807" b="6592"/>
          <a:stretch/>
        </p:blipFill>
        <p:spPr bwMode="auto">
          <a:xfrm>
            <a:off x="119215" y="4077072"/>
            <a:ext cx="1687132" cy="146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462531"/>
            <a:ext cx="1648882" cy="112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0651" y="5013176"/>
            <a:ext cx="1215805" cy="1484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115160"/>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516216" y="0"/>
            <a:ext cx="2627784" cy="262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162720" cy="278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07018" y="4284743"/>
            <a:ext cx="4557988" cy="256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251520" y="332656"/>
            <a:ext cx="8640960" cy="6408712"/>
          </a:xfrm>
        </p:spPr>
        <p:txBody>
          <a:bodyPr>
            <a:normAutofit lnSpcReduction="10000"/>
          </a:bodyPr>
          <a:lstStyle/>
          <a:p>
            <a:pPr marL="0" indent="0" algn="ctr">
              <a:buNone/>
            </a:pPr>
            <a:r>
              <a:rPr lang="en-GB" sz="9600" b="1" cap="all" dirty="0" smtClean="0">
                <a:solidFill>
                  <a:srgbClr val="FF0000"/>
                </a:solidFill>
                <a:effectLst>
                  <a:reflection blurRad="12700" stA="28000" endPos="45000" dist="1003" dir="5400000" sy="-100000" algn="bl"/>
                </a:effectLst>
              </a:rPr>
              <a:t>hygiene</a:t>
            </a:r>
            <a:r>
              <a:rPr lang="en-GB" sz="8000" b="1" cap="all" dirty="0" smtClean="0">
                <a:effectLst>
                  <a:reflection blurRad="12700" stA="28000" endPos="45000" dist="1003" dir="5400000" sy="-100000" algn="bl"/>
                </a:effectLst>
              </a:rPr>
              <a:t> </a:t>
            </a:r>
            <a:r>
              <a:rPr lang="en-GB" sz="2200" b="1" cap="all" dirty="0" smtClean="0">
                <a:effectLst>
                  <a:reflection blurRad="12700" stA="28000" endPos="45000" dist="1003" dir="5400000" sy="-100000" algn="bl"/>
                </a:effectLst>
              </a:rPr>
              <a:t>(noun)</a:t>
            </a:r>
            <a:r>
              <a:rPr lang="en-GB" sz="2200" dirty="0" smtClean="0"/>
              <a:t> </a:t>
            </a:r>
            <a:endParaRPr lang="en-GB" sz="2000" b="1" cap="all" dirty="0" smtClean="0">
              <a:effectLst>
                <a:reflection blurRad="12700" stA="28000" endPos="45000" dist="1003" dir="5400000" sy="-100000" algn="bl"/>
              </a:effectLst>
            </a:endParaRPr>
          </a:p>
          <a:p>
            <a:pPr marL="0" lvl="0" indent="0">
              <a:buNone/>
            </a:pPr>
            <a:r>
              <a:rPr lang="en-GB" sz="2800" dirty="0" smtClean="0"/>
              <a:t>The practice of keeping yourself and your surroundings clean, especially so that illness and the spread of disease can be prevented.</a:t>
            </a:r>
          </a:p>
          <a:p>
            <a:pPr marL="0" lvl="0" indent="0">
              <a:buNone/>
            </a:pPr>
            <a:endParaRPr lang="en-GB" sz="2800" dirty="0" smtClean="0"/>
          </a:p>
          <a:p>
            <a:pPr marL="0" lvl="0" indent="0">
              <a:buNone/>
            </a:pPr>
            <a:r>
              <a:rPr lang="en-GB" sz="2800" dirty="0" smtClean="0"/>
              <a:t>Washing your hands, brushing your teeth and having regular baths or showers are all important parts of your personal </a:t>
            </a:r>
            <a:r>
              <a:rPr lang="en-GB" sz="2800" u="sng" dirty="0" smtClean="0"/>
              <a:t>hygiene.</a:t>
            </a:r>
          </a:p>
          <a:p>
            <a:pPr marL="0" lvl="0" indent="0">
              <a:buNone/>
            </a:pPr>
            <a:endParaRPr lang="en-GB" sz="2800" u="sng" dirty="0" smtClean="0"/>
          </a:p>
          <a:p>
            <a:pPr marL="0" lvl="0" indent="0">
              <a:buNone/>
            </a:pPr>
            <a:r>
              <a:rPr lang="en-GB" sz="2800" dirty="0" smtClean="0"/>
              <a:t>We have all been practising good hand </a:t>
            </a:r>
            <a:r>
              <a:rPr lang="en-GB" sz="2800" u="sng" dirty="0" smtClean="0"/>
              <a:t>hygiene</a:t>
            </a:r>
            <a:r>
              <a:rPr lang="en-GB" sz="2800" dirty="0" smtClean="0"/>
              <a:t>, by washing our hands regularly, and sanitising whenever we enter or leave the room.</a:t>
            </a:r>
          </a:p>
          <a:p>
            <a:pPr marL="0" lvl="0" indent="0">
              <a:buNone/>
            </a:pPr>
            <a:endParaRPr lang="en-GB" sz="2800" dirty="0"/>
          </a:p>
          <a:p>
            <a:pPr marL="0" indent="0">
              <a:buNone/>
            </a:pPr>
            <a:endParaRPr lang="en-GB" sz="2800" dirty="0"/>
          </a:p>
          <a:p>
            <a:endParaRPr lang="en-GB" dirty="0"/>
          </a:p>
        </p:txBody>
      </p:sp>
    </p:spTree>
    <p:extLst>
      <p:ext uri="{BB962C8B-B14F-4D97-AF65-F5344CB8AC3E}">
        <p14:creationId xmlns:p14="http://schemas.microsoft.com/office/powerpoint/2010/main" val="2152867484"/>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260648"/>
            <a:ext cx="8649392" cy="643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57200" y="0"/>
            <a:ext cx="8229600" cy="908720"/>
          </a:xfrm>
        </p:spPr>
        <p:txBody>
          <a:bodyPr>
            <a:normAutofit/>
          </a:bodyPr>
          <a:lstStyle/>
          <a:p>
            <a:r>
              <a:rPr lang="en-GB" sz="2400" b="1" u="sng" dirty="0">
                <a:solidFill>
                  <a:srgbClr val="00B050"/>
                </a:solidFill>
                <a:effectLst>
                  <a:outerShdw blurRad="50000" dist="50800" dir="7500000" algn="tl">
                    <a:srgbClr val="000000">
                      <a:alpha val="35000"/>
                    </a:srgbClr>
                  </a:outerShdw>
                </a:effectLst>
              </a:rPr>
              <a:t>Word of the </a:t>
            </a:r>
            <a:r>
              <a:rPr lang="en-GB" sz="2400" b="1" u="sng" dirty="0" smtClean="0">
                <a:solidFill>
                  <a:srgbClr val="00B050"/>
                </a:solidFill>
                <a:effectLst>
                  <a:outerShdw blurRad="50000" dist="50800" dir="7500000" algn="tl">
                    <a:srgbClr val="000000">
                      <a:alpha val="35000"/>
                    </a:srgbClr>
                  </a:outerShdw>
                </a:effectLst>
              </a:rPr>
              <a:t>Week</a:t>
            </a:r>
            <a:endParaRPr lang="en-GB" sz="2400" dirty="0">
              <a:solidFill>
                <a:srgbClr val="00B050"/>
              </a:solidFill>
            </a:endParaRPr>
          </a:p>
        </p:txBody>
      </p:sp>
      <p:sp>
        <p:nvSpPr>
          <p:cNvPr id="5" name="Content Placeholder 4"/>
          <p:cNvSpPr>
            <a:spLocks noGrp="1"/>
          </p:cNvSpPr>
          <p:nvPr>
            <p:ph idx="1"/>
          </p:nvPr>
        </p:nvSpPr>
        <p:spPr>
          <a:xfrm>
            <a:off x="251520" y="836712"/>
            <a:ext cx="8640960" cy="5904656"/>
          </a:xfrm>
        </p:spPr>
        <p:txBody>
          <a:bodyPr>
            <a:normAutofit fontScale="92500" lnSpcReduction="10000"/>
          </a:bodyPr>
          <a:lstStyle/>
          <a:p>
            <a:pPr marL="0" indent="0" algn="ctr">
              <a:buNone/>
            </a:pPr>
            <a:r>
              <a:rPr lang="en-GB" sz="9600" b="1" cap="all" dirty="0" smtClean="0">
                <a:solidFill>
                  <a:srgbClr val="FF0000"/>
                </a:solidFill>
                <a:effectLst>
                  <a:reflection blurRad="12700" stA="28000" endPos="45000" dist="1003" dir="5400000" sy="-100000" algn="bl"/>
                </a:effectLst>
              </a:rPr>
              <a:t>rigmarole</a:t>
            </a:r>
            <a:r>
              <a:rPr lang="en-GB" sz="8000" b="1" cap="all" dirty="0" smtClean="0">
                <a:effectLst>
                  <a:reflection blurRad="12700" stA="28000" endPos="45000" dist="1003" dir="5400000" sy="-100000" algn="bl"/>
                </a:effectLst>
              </a:rPr>
              <a:t> </a:t>
            </a:r>
            <a:r>
              <a:rPr lang="en-GB" sz="2200" b="1" cap="all" dirty="0" smtClean="0">
                <a:effectLst>
                  <a:reflection blurRad="12700" stA="28000" endPos="45000" dist="1003" dir="5400000" sy="-100000" algn="bl"/>
                </a:effectLst>
              </a:rPr>
              <a:t>(noun)</a:t>
            </a:r>
            <a:r>
              <a:rPr lang="en-GB" sz="2200" dirty="0" smtClean="0"/>
              <a:t> </a:t>
            </a:r>
            <a:endParaRPr lang="en-GB" sz="2200" dirty="0"/>
          </a:p>
          <a:p>
            <a:pPr marL="0" indent="0" algn="ctr">
              <a:buNone/>
            </a:pPr>
            <a:endParaRPr lang="en-GB" sz="2000" b="1" cap="all" dirty="0" smtClean="0">
              <a:effectLst>
                <a:reflection blurRad="12700" stA="28000" endPos="45000" dist="1003" dir="5400000" sy="-100000" algn="bl"/>
              </a:effectLst>
            </a:endParaRPr>
          </a:p>
          <a:p>
            <a:pPr marL="0" lvl="0" indent="0">
              <a:buNone/>
            </a:pPr>
            <a:r>
              <a:rPr lang="en-GB" sz="2800" dirty="0" smtClean="0"/>
              <a:t>A lengthy and complicated procedure.</a:t>
            </a:r>
          </a:p>
          <a:p>
            <a:pPr marL="0" lvl="0" indent="0">
              <a:buNone/>
            </a:pPr>
            <a:r>
              <a:rPr lang="en-GB" sz="2800" dirty="0" smtClean="0"/>
              <a:t>The word has been around for a long time, and in the 18</a:t>
            </a:r>
            <a:r>
              <a:rPr lang="en-GB" sz="2800" baseline="30000" dirty="0" smtClean="0"/>
              <a:t>th</a:t>
            </a:r>
            <a:r>
              <a:rPr lang="en-GB" sz="2800" dirty="0" smtClean="0"/>
              <a:t> century it was used to refer to a series of meaningless and confused statements.  It slowly changed meaning, and now refers to something that takes a long time, is complicated and might seem more trouble than it is worth.</a:t>
            </a:r>
          </a:p>
          <a:p>
            <a:pPr marL="0" lvl="0" indent="0">
              <a:buNone/>
            </a:pPr>
            <a:r>
              <a:rPr lang="en-GB" sz="2800" dirty="0" smtClean="0"/>
              <a:t>“Have you seen all the </a:t>
            </a:r>
            <a:r>
              <a:rPr lang="en-GB" sz="2800" u="sng" dirty="0" smtClean="0"/>
              <a:t>rigmarole</a:t>
            </a:r>
            <a:r>
              <a:rPr lang="en-GB" sz="2800" dirty="0" smtClean="0"/>
              <a:t> that you have to go through at airport security nowadays?”</a:t>
            </a:r>
          </a:p>
          <a:p>
            <a:pPr marL="0" lvl="0" indent="0">
              <a:buNone/>
            </a:pPr>
            <a:r>
              <a:rPr lang="en-GB" sz="2800" dirty="0" smtClean="0"/>
              <a:t>“I was locked out of the computer, and then go through the whole </a:t>
            </a:r>
            <a:r>
              <a:rPr lang="en-GB" sz="2800" u="sng" dirty="0" smtClean="0"/>
              <a:t>rigmarole</a:t>
            </a:r>
            <a:r>
              <a:rPr lang="en-GB" sz="2800" dirty="0" smtClean="0"/>
              <a:t> of changing my password before I could get signed on”.</a:t>
            </a:r>
            <a:endParaRPr lang="en-GB" sz="2800" dirty="0"/>
          </a:p>
          <a:p>
            <a:pPr marL="0" indent="0">
              <a:buNone/>
            </a:pPr>
            <a:endParaRPr lang="en-GB" sz="2800" dirty="0"/>
          </a:p>
          <a:p>
            <a:endParaRPr lang="en-GB" dirty="0"/>
          </a:p>
        </p:txBody>
      </p:sp>
    </p:spTree>
    <p:extLst>
      <p:ext uri="{BB962C8B-B14F-4D97-AF65-F5344CB8AC3E}">
        <p14:creationId xmlns:p14="http://schemas.microsoft.com/office/powerpoint/2010/main" val="2105634877"/>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09" y="975717"/>
            <a:ext cx="8229600" cy="1512168"/>
          </a:xfrm>
        </p:spPr>
        <p:txBody>
          <a:bodyPr>
            <a:noAutofit/>
          </a:bodyPr>
          <a:lstStyle/>
          <a:p>
            <a:r>
              <a:rPr lang="en-GB" sz="3200" dirty="0" smtClean="0">
                <a:latin typeface="SassoonCRInfant" panose="02010503020300020003" pitchFamily="2" charset="0"/>
              </a:rPr>
              <a:t/>
            </a:r>
            <a:br>
              <a:rPr lang="en-GB" sz="3200" dirty="0" smtClean="0">
                <a:latin typeface="SassoonCRInfant" panose="02010503020300020003" pitchFamily="2" charset="0"/>
              </a:rPr>
            </a:br>
            <a:r>
              <a:rPr lang="en-GB" sz="3200" dirty="0" smtClean="0">
                <a:latin typeface="SassoonCRInfant" panose="02010503020300020003" pitchFamily="2" charset="0"/>
              </a:rPr>
              <a:t/>
            </a:r>
            <a:br>
              <a:rPr lang="en-GB" sz="3200" dirty="0" smtClean="0">
                <a:latin typeface="SassoonCRInfant" panose="02010503020300020003" pitchFamily="2" charset="0"/>
              </a:rPr>
            </a:br>
            <a:r>
              <a:rPr lang="en-GB" sz="3200" dirty="0" smtClean="0">
                <a:latin typeface="SassoonCRInfant" panose="02010503020300020003" pitchFamily="2" charset="0"/>
              </a:rPr>
              <a:t>Their </a:t>
            </a:r>
            <a:r>
              <a:rPr lang="en-GB" sz="3200" dirty="0">
                <a:latin typeface="SassoonCRInfant" panose="02010503020300020003" pitchFamily="2" charset="0"/>
              </a:rPr>
              <a:t>role in school is to promote the wildlife pond and introduce new pupils to it</a:t>
            </a:r>
            <a:r>
              <a:rPr lang="en-GB" sz="3600" dirty="0" smtClean="0">
                <a:latin typeface="SassoonCRInfant" panose="02010503020300020003" pitchFamily="2" charset="0"/>
              </a:rPr>
              <a:t>.</a:t>
            </a:r>
            <a:br>
              <a:rPr lang="en-GB" sz="3600" dirty="0" smtClean="0">
                <a:latin typeface="SassoonCRInfant" panose="02010503020300020003" pitchFamily="2" charset="0"/>
              </a:rPr>
            </a:br>
            <a:endParaRPr lang="en-GB" sz="3600" dirty="0">
              <a:latin typeface="SassoonCRInfant" panose="02010503020300020003" pitchFamily="2" charset="0"/>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15" r="7443"/>
          <a:stretch/>
        </p:blipFill>
        <p:spPr bwMode="auto">
          <a:xfrm>
            <a:off x="115910" y="2780928"/>
            <a:ext cx="4327301"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335"/>
          <a:stretch/>
        </p:blipFill>
        <p:spPr bwMode="auto">
          <a:xfrm>
            <a:off x="4595409" y="2780928"/>
            <a:ext cx="4354772" cy="3602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9" y="548680"/>
            <a:ext cx="9375776"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086434"/>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501008"/>
            <a:ext cx="8229600" cy="1143000"/>
          </a:xfrm>
        </p:spPr>
        <p:txBody>
          <a:bodyPr/>
          <a:lstStyle/>
          <a:p>
            <a:r>
              <a:rPr lang="en-GB" dirty="0" smtClean="0">
                <a:latin typeface="SassoonCRInfant" panose="02010503020300020003" pitchFamily="2" charset="0"/>
              </a:rPr>
              <a:t>Congratulations to S6 pupils</a:t>
            </a:r>
            <a:endParaRPr lang="en-GB" dirty="0">
              <a:latin typeface="SassoonCRInfant" panose="02010503020300020003" pitchFamily="2" charset="0"/>
            </a:endParaRPr>
          </a:p>
        </p:txBody>
      </p:sp>
      <p:sp>
        <p:nvSpPr>
          <p:cNvPr id="3" name="Content Placeholder 2"/>
          <p:cNvSpPr>
            <a:spLocks noGrp="1"/>
          </p:cNvSpPr>
          <p:nvPr>
            <p:ph idx="1"/>
          </p:nvPr>
        </p:nvSpPr>
        <p:spPr>
          <a:xfrm>
            <a:off x="611560" y="4653136"/>
            <a:ext cx="8229600" cy="1601019"/>
          </a:xfrm>
        </p:spPr>
        <p:txBody>
          <a:bodyPr/>
          <a:lstStyle/>
          <a:p>
            <a:pPr marL="0" indent="0">
              <a:buNone/>
            </a:pPr>
            <a:r>
              <a:rPr lang="en-GB" dirty="0" smtClean="0">
                <a:latin typeface="SassoonCRInfant" panose="02010503020300020003" pitchFamily="2" charset="0"/>
              </a:rPr>
              <a:t>You have settled into Armadale Academy so well</a:t>
            </a:r>
            <a:endParaRPr lang="en-GB" dirty="0">
              <a:latin typeface="SassoonCRInfant" panose="02010503020300020003" pitchFamily="2"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 y="24775"/>
            <a:ext cx="914400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144017"/>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27816</TotalTime>
  <Words>459</Words>
  <Application>Microsoft Office PowerPoint</Application>
  <PresentationFormat>On-screen Show (4:3)</PresentationFormat>
  <Paragraphs>88</Paragraphs>
  <Slides>11</Slides>
  <Notes>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4_Office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Word of the Week</vt:lpstr>
      <vt:lpstr>  Their role in school is to promote the wildlife pond and introduce new pupils to it. </vt:lpstr>
      <vt:lpstr>Congratulations to S6 pupils</vt:lpstr>
      <vt:lpstr>Reminder for S1-3 PE </vt:lpstr>
      <vt:lpstr>S4 and S5</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Cook</dc:creator>
  <cp:lastModifiedBy>Iain Stewart</cp:lastModifiedBy>
  <cp:revision>167</cp:revision>
  <dcterms:created xsi:type="dcterms:W3CDTF">2019-09-26T08:48:50Z</dcterms:created>
  <dcterms:modified xsi:type="dcterms:W3CDTF">2020-08-31T07:27:05Z</dcterms:modified>
</cp:coreProperties>
</file>