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6" r:id="rId2"/>
    <p:sldMasterId id="2147483708" r:id="rId3"/>
  </p:sldMasterIdLst>
  <p:notesMasterIdLst>
    <p:notesMasterId r:id="rId12"/>
  </p:notesMasterIdLst>
  <p:sldIdLst>
    <p:sldId id="257" r:id="rId4"/>
    <p:sldId id="267" r:id="rId5"/>
    <p:sldId id="276" r:id="rId6"/>
    <p:sldId id="277" r:id="rId7"/>
    <p:sldId id="278" r:id="rId8"/>
    <p:sldId id="279" r:id="rId9"/>
    <p:sldId id="268" r:id="rId10"/>
    <p:sldId id="270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5139"/>
    <a:srgbClr val="375733"/>
    <a:srgbClr val="2367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76" autoAdjust="0"/>
    <p:restoredTop sz="67794" autoAdjust="0"/>
  </p:normalViewPr>
  <p:slideViewPr>
    <p:cSldViewPr>
      <p:cViewPr>
        <p:scale>
          <a:sx n="81" d="100"/>
          <a:sy n="81" d="100"/>
        </p:scale>
        <p:origin x="-1032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CDA199-28B0-4CBF-B0E3-B2CF06BDC46E}" type="datetimeFigureOut">
              <a:rPr lang="en-GB" smtClean="0"/>
              <a:t>07/09/2020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22D987-7479-41AA-9AB1-CFCC1C62BD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07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/>
              <a:t>07/09/2020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1862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/>
              <a:t>07/09/2020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0866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/>
              <a:t>07/09/2020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43879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0587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1212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4154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3082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5282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4592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0912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800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/>
              <a:t>07/09/2020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91767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6054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0375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8095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6438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8594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2895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4392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6720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0478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708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/>
              <a:t>07/09/2020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64344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5575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1066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9242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196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/>
              <a:t>07/09/2020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4798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/>
              <a:t>07/09/2020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8858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/>
              <a:t>07/09/2020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5992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/>
              <a:t>07/09/2020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4692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/>
              <a:t>07/09/2020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1051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/>
              <a:t>07/09/2020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7267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3757C-9424-437C-ACAA-1450F3140318}" type="datetimeFigureOut">
              <a:rPr lang="en-GB" smtClean="0"/>
              <a:t>07/09/2020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7528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663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499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894" y="332656"/>
            <a:ext cx="2332226" cy="2332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63053" y="3293373"/>
            <a:ext cx="5590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prstClr val="black"/>
                </a:solidFill>
                <a:latin typeface="SassoonCRInfant" panose="02010503020300020003" pitchFamily="2" charset="0"/>
              </a:rPr>
              <a:t>Week Beginning :    </a:t>
            </a:r>
            <a:r>
              <a:rPr lang="en-GB" sz="2400" dirty="0" smtClean="0">
                <a:solidFill>
                  <a:prstClr val="black"/>
                </a:solidFill>
                <a:latin typeface="SassoonCRInfant" panose="02010503020300020003" pitchFamily="2" charset="0"/>
              </a:rPr>
              <a:t>Monday 7</a:t>
            </a:r>
            <a:r>
              <a:rPr lang="en-GB" sz="2400" baseline="30000" dirty="0" smtClean="0">
                <a:solidFill>
                  <a:prstClr val="black"/>
                </a:solidFill>
                <a:latin typeface="SassoonCRInfant" panose="02010503020300020003" pitchFamily="2" charset="0"/>
              </a:rPr>
              <a:t>th</a:t>
            </a:r>
            <a:r>
              <a:rPr lang="en-GB" sz="2400" dirty="0" smtClean="0">
                <a:solidFill>
                  <a:prstClr val="black"/>
                </a:solidFill>
                <a:latin typeface="SassoonCRInfant" panose="02010503020300020003" pitchFamily="2" charset="0"/>
              </a:rPr>
              <a:t> September</a:t>
            </a:r>
            <a:endParaRPr lang="en-GB" sz="2400" dirty="0">
              <a:solidFill>
                <a:prstClr val="black"/>
              </a:solidFill>
              <a:latin typeface="SassoonCRInfant" panose="02010503020300020003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45718" y="2770153"/>
            <a:ext cx="3120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prstClr val="black"/>
                </a:solidFill>
                <a:latin typeface="SassoonCRInfant" panose="02010503020300020003" pitchFamily="2" charset="0"/>
              </a:rPr>
              <a:t>Our weekly bulletin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01" y="4124828"/>
            <a:ext cx="8946199" cy="2519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403252"/>
      </p:ext>
    </p:extLst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0"/>
            <a:ext cx="2627784" cy="262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62720" cy="2780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018" y="4284743"/>
            <a:ext cx="4557988" cy="2564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1520" y="332656"/>
            <a:ext cx="8640960" cy="640871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sz="9600" b="1" cap="all" dirty="0" smtClean="0">
                <a:solidFill>
                  <a:srgbClr val="FF0000"/>
                </a:solidFill>
                <a:effectLst>
                  <a:reflection blurRad="12700" stA="28000" endPos="45000" dist="1003" dir="5400000" sy="-100000" algn="bl"/>
                </a:effectLst>
              </a:rPr>
              <a:t>hygiene</a:t>
            </a:r>
            <a:r>
              <a:rPr lang="en-GB" sz="8000" b="1" cap="all" dirty="0" smtClean="0">
                <a:effectLst>
                  <a:reflection blurRad="12700" stA="28000" endPos="45000" dist="1003" dir="5400000" sy="-100000" algn="bl"/>
                </a:effectLst>
              </a:rPr>
              <a:t> </a:t>
            </a:r>
            <a:r>
              <a:rPr lang="en-GB" sz="2200" b="1" cap="all" dirty="0" smtClean="0">
                <a:effectLst>
                  <a:reflection blurRad="12700" stA="28000" endPos="45000" dist="1003" dir="5400000" sy="-100000" algn="bl"/>
                </a:effectLst>
              </a:rPr>
              <a:t>(noun)</a:t>
            </a:r>
            <a:r>
              <a:rPr lang="en-GB" sz="2200" dirty="0" smtClean="0"/>
              <a:t> </a:t>
            </a:r>
            <a:endParaRPr lang="en-GB" sz="2000" b="1" cap="all" dirty="0" smtClean="0">
              <a:effectLst>
                <a:reflection blurRad="12700" stA="28000" endPos="45000" dist="1003" dir="5400000" sy="-100000" algn="bl"/>
              </a:effectLst>
            </a:endParaRPr>
          </a:p>
          <a:p>
            <a:pPr marL="0" lvl="0" indent="0">
              <a:buNone/>
            </a:pPr>
            <a:r>
              <a:rPr lang="en-GB" sz="2800" dirty="0" smtClean="0"/>
              <a:t>The practice of keeping yourself and your surroundings clean, especially so that illness and the spread of disease can be prevented.</a:t>
            </a:r>
          </a:p>
          <a:p>
            <a:pPr marL="0" lvl="0" indent="0">
              <a:buNone/>
            </a:pPr>
            <a:endParaRPr lang="en-GB" sz="2800" dirty="0" smtClean="0"/>
          </a:p>
          <a:p>
            <a:pPr marL="0" lvl="0" indent="0">
              <a:buNone/>
            </a:pPr>
            <a:r>
              <a:rPr lang="en-GB" sz="2800" dirty="0" smtClean="0"/>
              <a:t>Washing your hands, brushing your teeth and having regular baths or showers are all important parts of your personal </a:t>
            </a:r>
            <a:r>
              <a:rPr lang="en-GB" sz="2800" u="sng" dirty="0" smtClean="0"/>
              <a:t>hygiene.</a:t>
            </a:r>
          </a:p>
          <a:p>
            <a:pPr marL="0" lvl="0" indent="0">
              <a:buNone/>
            </a:pPr>
            <a:endParaRPr lang="en-GB" sz="2800" u="sng" dirty="0" smtClean="0"/>
          </a:p>
          <a:p>
            <a:pPr marL="0" lvl="0" indent="0">
              <a:buNone/>
            </a:pPr>
            <a:r>
              <a:rPr lang="en-GB" sz="2800" dirty="0" smtClean="0"/>
              <a:t>We have all been practising good hand </a:t>
            </a:r>
            <a:r>
              <a:rPr lang="en-GB" sz="2800" u="sng" dirty="0" smtClean="0"/>
              <a:t>hygiene</a:t>
            </a:r>
            <a:r>
              <a:rPr lang="en-GB" sz="2800" dirty="0" smtClean="0"/>
              <a:t>, by washing our hands regularly, and sanitising whenever we enter or leave the room.</a:t>
            </a:r>
          </a:p>
          <a:p>
            <a:pPr marL="0" lvl="0" indent="0">
              <a:buNone/>
            </a:pPr>
            <a:endParaRPr lang="en-GB" sz="2800" dirty="0"/>
          </a:p>
          <a:p>
            <a:pPr marL="0" indent="0">
              <a:buNone/>
            </a:pPr>
            <a:endParaRPr lang="en-GB" sz="28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286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0"/>
            <a:ext cx="8784976" cy="73866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GB" sz="2800" u="sng" dirty="0" smtClean="0">
                <a:solidFill>
                  <a:srgbClr val="333333"/>
                </a:solidFill>
                <a:latin typeface="SassoonCRInfant" panose="02010503020300020003" pitchFamily="2" charset="0"/>
              </a:rPr>
              <a:t>Top </a:t>
            </a:r>
            <a:r>
              <a:rPr lang="en-GB" sz="2800" u="sng" dirty="0">
                <a:solidFill>
                  <a:srgbClr val="333333"/>
                </a:solidFill>
                <a:latin typeface="SassoonCRInfant" panose="02010503020300020003" pitchFamily="2" charset="0"/>
              </a:rPr>
              <a:t>tips on wearing a face </a:t>
            </a:r>
            <a:r>
              <a:rPr lang="en-GB" sz="2800" u="sng" dirty="0" smtClean="0">
                <a:solidFill>
                  <a:srgbClr val="333333"/>
                </a:solidFill>
                <a:latin typeface="SassoonCRInfant" panose="02010503020300020003" pitchFamily="2" charset="0"/>
              </a:rPr>
              <a:t>covering</a:t>
            </a:r>
          </a:p>
          <a:p>
            <a:pPr algn="ctr" fontAlgn="base"/>
            <a:endParaRPr lang="en-GB" sz="3200" dirty="0">
              <a:solidFill>
                <a:srgbClr val="333333"/>
              </a:solidFill>
              <a:latin typeface="SassoonCRInfant" panose="02010503020300020003" pitchFamily="2" charset="0"/>
            </a:endParaRPr>
          </a:p>
          <a:p>
            <a:pPr fontAlgn="base"/>
            <a:r>
              <a:rPr lang="en-GB" sz="2000" dirty="0" smtClean="0">
                <a:latin typeface="SassoonCRInfant" panose="02010503020300020003" pitchFamily="2" charset="0"/>
              </a:rPr>
              <a:t>In </a:t>
            </a:r>
            <a:r>
              <a:rPr lang="en-GB" sz="2000" dirty="0">
                <a:latin typeface="SassoonCRInfant" panose="02010503020300020003" pitchFamily="2" charset="0"/>
              </a:rPr>
              <a:t>order for your face covering to keep you and those around you </a:t>
            </a:r>
            <a:r>
              <a:rPr lang="en-GB" sz="2000" dirty="0" smtClean="0">
                <a:latin typeface="SassoonCRInfant" panose="02010503020300020003" pitchFamily="2" charset="0"/>
              </a:rPr>
              <a:t>safe, remember:</a:t>
            </a:r>
          </a:p>
          <a:p>
            <a:pPr algn="ctr" fontAlgn="base"/>
            <a:endParaRPr lang="en-GB" dirty="0" smtClean="0">
              <a:latin typeface="SassoonCRInfant" panose="02010503020300020003" pitchFamily="2" charset="0"/>
            </a:endParaRPr>
          </a:p>
          <a:p>
            <a:pPr algn="ctr" fontAlgn="base"/>
            <a:endParaRPr lang="en-GB" sz="2000" dirty="0">
              <a:latin typeface="SassoonCRInfant" panose="02010503020300020003" pitchFamily="2" charset="0"/>
            </a:endParaRPr>
          </a:p>
          <a:p>
            <a:pPr algn="just" fontAlgn="base"/>
            <a:r>
              <a:rPr lang="en-GB" sz="2000" dirty="0">
                <a:latin typeface="SassoonCRInfant" panose="02010503020300020003" pitchFamily="2" charset="0"/>
              </a:rPr>
              <a:t> </a:t>
            </a:r>
            <a:r>
              <a:rPr lang="en-GB" sz="2000" dirty="0" smtClean="0">
                <a:latin typeface="SassoonCRInfant" panose="02010503020300020003" pitchFamily="2" charset="0"/>
              </a:rPr>
              <a:t>                  Face </a:t>
            </a:r>
            <a:r>
              <a:rPr lang="en-GB" sz="2000" dirty="0">
                <a:latin typeface="SassoonCRInfant" panose="02010503020300020003" pitchFamily="2" charset="0"/>
              </a:rPr>
              <a:t>coverings should not be shared with </a:t>
            </a:r>
            <a:r>
              <a:rPr lang="en-GB" sz="2000" dirty="0" smtClean="0">
                <a:latin typeface="SassoonCRInfant" panose="02010503020300020003" pitchFamily="2" charset="0"/>
              </a:rPr>
              <a:t>others</a:t>
            </a:r>
          </a:p>
          <a:p>
            <a:pPr algn="just" fontAlgn="base"/>
            <a:endParaRPr lang="en-GB" dirty="0">
              <a:latin typeface="SassoonCRInfant" panose="02010503020300020003" pitchFamily="2" charset="0"/>
            </a:endParaRPr>
          </a:p>
          <a:p>
            <a:pPr algn="r" fontAlgn="base"/>
            <a:endParaRPr lang="en-GB" dirty="0" smtClean="0">
              <a:latin typeface="SassoonCRInfant" panose="02010503020300020003" pitchFamily="2" charset="0"/>
            </a:endParaRPr>
          </a:p>
          <a:p>
            <a:pPr algn="just" fontAlgn="base"/>
            <a:r>
              <a:rPr lang="en-GB" dirty="0" smtClean="0">
                <a:latin typeface="SassoonCRInfant" panose="02010503020300020003" pitchFamily="2" charset="0"/>
              </a:rPr>
              <a:t>                 </a:t>
            </a:r>
            <a:r>
              <a:rPr lang="en-GB" sz="2000" dirty="0" smtClean="0">
                <a:latin typeface="SassoonCRInfant" panose="02010503020300020003" pitchFamily="2" charset="0"/>
              </a:rPr>
              <a:t>Wash </a:t>
            </a:r>
            <a:r>
              <a:rPr lang="en-GB" sz="2000" dirty="0">
                <a:latin typeface="SassoonCRInfant" panose="02010503020300020003" pitchFamily="2" charset="0"/>
              </a:rPr>
              <a:t>your hands or use hand sanitiser before putting it </a:t>
            </a:r>
            <a:r>
              <a:rPr lang="en-GB" sz="2000" dirty="0" smtClean="0">
                <a:latin typeface="SassoonCRInfant" panose="02010503020300020003" pitchFamily="2" charset="0"/>
              </a:rPr>
              <a:t>on</a:t>
            </a:r>
          </a:p>
          <a:p>
            <a:pPr algn="just" fontAlgn="base"/>
            <a:r>
              <a:rPr lang="en-GB" sz="2000" dirty="0">
                <a:latin typeface="SassoonCRInfant" panose="02010503020300020003" pitchFamily="2" charset="0"/>
              </a:rPr>
              <a:t> </a:t>
            </a:r>
            <a:r>
              <a:rPr lang="en-GB" sz="2000" dirty="0" smtClean="0">
                <a:latin typeface="SassoonCRInfant" panose="02010503020300020003" pitchFamily="2" charset="0"/>
              </a:rPr>
              <a:t>                 and </a:t>
            </a:r>
            <a:r>
              <a:rPr lang="en-GB" sz="2000" dirty="0">
                <a:latin typeface="SassoonCRInfant" panose="02010503020300020003" pitchFamily="2" charset="0"/>
              </a:rPr>
              <a:t>try not to touch your </a:t>
            </a:r>
            <a:r>
              <a:rPr lang="en-GB" sz="2000" dirty="0" smtClean="0">
                <a:latin typeface="SassoonCRInfant" panose="02010503020300020003" pitchFamily="2" charset="0"/>
              </a:rPr>
              <a:t>face</a:t>
            </a:r>
          </a:p>
          <a:p>
            <a:pPr algn="just" fontAlgn="base"/>
            <a:endParaRPr lang="en-GB" dirty="0" smtClean="0">
              <a:latin typeface="SassoonCRInfant" panose="02010503020300020003" pitchFamily="2" charset="0"/>
            </a:endParaRPr>
          </a:p>
          <a:p>
            <a:pPr algn="just" fontAlgn="base"/>
            <a:endParaRPr lang="en-GB" dirty="0">
              <a:latin typeface="SassoonCRInfant" panose="02010503020300020003" pitchFamily="2" charset="0"/>
            </a:endParaRPr>
          </a:p>
          <a:p>
            <a:pPr algn="just" fontAlgn="base"/>
            <a:endParaRPr lang="en-GB" dirty="0">
              <a:latin typeface="SassoonCRInfant" panose="02010503020300020003" pitchFamily="2" charset="0"/>
            </a:endParaRPr>
          </a:p>
          <a:p>
            <a:pPr algn="just" fontAlgn="base"/>
            <a:r>
              <a:rPr lang="en-GB" dirty="0" smtClean="0">
                <a:latin typeface="SassoonCRInfant" panose="02010503020300020003" pitchFamily="2" charset="0"/>
              </a:rPr>
              <a:t>                                     </a:t>
            </a:r>
            <a:r>
              <a:rPr lang="en-GB" sz="2000" dirty="0" smtClean="0">
                <a:latin typeface="SassoonCRInfant" panose="02010503020300020003" pitchFamily="2" charset="0"/>
              </a:rPr>
              <a:t>It’s </a:t>
            </a:r>
            <a:r>
              <a:rPr lang="en-GB" sz="2000" dirty="0">
                <a:latin typeface="SassoonCRInfant" panose="02010503020300020003" pitchFamily="2" charset="0"/>
              </a:rPr>
              <a:t>important to make sure the face covering is the right size </a:t>
            </a:r>
            <a:r>
              <a:rPr lang="en-GB" sz="2000" dirty="0" smtClean="0">
                <a:latin typeface="SassoonCRInfant" panose="02010503020300020003" pitchFamily="2" charset="0"/>
              </a:rPr>
              <a:t>to                         cover </a:t>
            </a:r>
            <a:r>
              <a:rPr lang="en-GB" sz="2000" dirty="0">
                <a:latin typeface="SassoonCRInfant" panose="02010503020300020003" pitchFamily="2" charset="0"/>
              </a:rPr>
              <a:t>the nose, mouth and chin and you shouldn't </a:t>
            </a:r>
            <a:r>
              <a:rPr lang="en-GB" sz="2000" dirty="0" smtClean="0">
                <a:latin typeface="SassoonCRInfant" panose="02010503020300020003" pitchFamily="2" charset="0"/>
              </a:rPr>
              <a:t>touch                </a:t>
            </a:r>
          </a:p>
          <a:p>
            <a:pPr algn="just" fontAlgn="base"/>
            <a:r>
              <a:rPr lang="en-GB" sz="2000" dirty="0">
                <a:latin typeface="SassoonCRInfant" panose="02010503020300020003" pitchFamily="2" charset="0"/>
              </a:rPr>
              <a:t> </a:t>
            </a:r>
            <a:r>
              <a:rPr lang="en-GB" sz="2000" dirty="0" smtClean="0">
                <a:latin typeface="SassoonCRInfant" panose="02010503020300020003" pitchFamily="2" charset="0"/>
              </a:rPr>
              <a:t>                                the front </a:t>
            </a:r>
            <a:r>
              <a:rPr lang="en-GB" sz="2000" dirty="0">
                <a:latin typeface="SassoonCRInfant" panose="02010503020300020003" pitchFamily="2" charset="0"/>
              </a:rPr>
              <a:t>once it's on </a:t>
            </a:r>
            <a:endParaRPr lang="en-GB" sz="2000" dirty="0" smtClean="0">
              <a:latin typeface="SassoonCRInfant" panose="02010503020300020003" pitchFamily="2" charset="0"/>
            </a:endParaRPr>
          </a:p>
          <a:p>
            <a:pPr algn="just" fontAlgn="base"/>
            <a:endParaRPr lang="en-GB" dirty="0" smtClean="0">
              <a:latin typeface="SassoonCRInfant" panose="02010503020300020003" pitchFamily="2" charset="0"/>
            </a:endParaRPr>
          </a:p>
          <a:p>
            <a:pPr algn="just" fontAlgn="base"/>
            <a:endParaRPr lang="en-GB" dirty="0">
              <a:latin typeface="SassoonCRInfant" panose="02010503020300020003" pitchFamily="2" charset="0"/>
            </a:endParaRPr>
          </a:p>
          <a:p>
            <a:pPr algn="just" fontAlgn="base"/>
            <a:endParaRPr lang="en-GB" dirty="0">
              <a:latin typeface="SassoonCRInfant" panose="02010503020300020003" pitchFamily="2" charset="0"/>
            </a:endParaRPr>
          </a:p>
          <a:p>
            <a:pPr algn="just" fontAlgn="base"/>
            <a:r>
              <a:rPr lang="en-GB" dirty="0">
                <a:latin typeface="SassoonCRInfant" panose="02010503020300020003" pitchFamily="2" charset="0"/>
              </a:rPr>
              <a:t> </a:t>
            </a:r>
            <a:r>
              <a:rPr lang="en-GB" dirty="0" smtClean="0">
                <a:latin typeface="SassoonCRInfant" panose="02010503020300020003" pitchFamily="2" charset="0"/>
              </a:rPr>
              <a:t>                            </a:t>
            </a:r>
            <a:r>
              <a:rPr lang="en-GB" sz="2000" dirty="0" smtClean="0">
                <a:latin typeface="SassoonCRInfant" panose="02010503020300020003" pitchFamily="2" charset="0"/>
              </a:rPr>
              <a:t>When </a:t>
            </a:r>
            <a:r>
              <a:rPr lang="en-GB" sz="2000" dirty="0">
                <a:latin typeface="SassoonCRInfant" panose="02010503020300020003" pitchFamily="2" charset="0"/>
              </a:rPr>
              <a:t>you take it off, try not to touch the part you’ve been </a:t>
            </a:r>
          </a:p>
          <a:p>
            <a:pPr algn="just" fontAlgn="base"/>
            <a:r>
              <a:rPr lang="en-GB" sz="2000" dirty="0" smtClean="0">
                <a:latin typeface="SassoonCRInfant" panose="02010503020300020003" pitchFamily="2" charset="0"/>
              </a:rPr>
              <a:t>                           breathing on</a:t>
            </a:r>
          </a:p>
          <a:p>
            <a:pPr algn="just" fontAlgn="base"/>
            <a:endParaRPr lang="en-GB" dirty="0">
              <a:solidFill>
                <a:srgbClr val="4D4D4D"/>
              </a:solidFill>
              <a:latin typeface="SassoonCRInfant" panose="02010503020300020003" pitchFamily="2" charset="0"/>
            </a:endParaRPr>
          </a:p>
          <a:p>
            <a:pPr algn="just" fontAlgn="base"/>
            <a:r>
              <a:rPr lang="en-GB" dirty="0">
                <a:solidFill>
                  <a:srgbClr val="201F1E"/>
                </a:solidFill>
                <a:latin typeface="Segoe UI"/>
              </a:rPr>
              <a:t/>
            </a:r>
            <a:br>
              <a:rPr lang="en-GB" dirty="0">
                <a:solidFill>
                  <a:srgbClr val="201F1E"/>
                </a:solidFill>
                <a:latin typeface="Segoe UI"/>
              </a:rPr>
            </a:b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99" t="11637" r="10303" b="24569"/>
          <a:stretch/>
        </p:blipFill>
        <p:spPr bwMode="auto">
          <a:xfrm>
            <a:off x="539552" y="1484784"/>
            <a:ext cx="785611" cy="682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564904"/>
            <a:ext cx="864518" cy="864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500+ Face Mask Pictures [HD] | Download Free Images on Unsplash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1" t="30749" r="7319" b="34626"/>
          <a:stretch/>
        </p:blipFill>
        <p:spPr bwMode="auto">
          <a:xfrm>
            <a:off x="288796" y="4005064"/>
            <a:ext cx="2544901" cy="908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965" y="5157192"/>
            <a:ext cx="1395929" cy="1395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3081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4475" y="764704"/>
            <a:ext cx="85689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/>
            <a:r>
              <a:rPr lang="en-GB" dirty="0">
                <a:solidFill>
                  <a:srgbClr val="4D4D4D"/>
                </a:solidFill>
                <a:latin typeface="SassoonCRInfant" panose="02010503020300020003" pitchFamily="2" charset="0"/>
              </a:rPr>
              <a:t> </a:t>
            </a:r>
            <a:r>
              <a:rPr lang="en-GB" dirty="0" smtClean="0">
                <a:solidFill>
                  <a:srgbClr val="4D4D4D"/>
                </a:solidFill>
                <a:latin typeface="SassoonCRInfant" panose="02010503020300020003" pitchFamily="2" charset="0"/>
              </a:rPr>
              <a:t>               </a:t>
            </a:r>
            <a:r>
              <a:rPr lang="en-GB" dirty="0" smtClean="0">
                <a:latin typeface="SassoonCRInfant" panose="02010503020300020003" pitchFamily="2" charset="0"/>
              </a:rPr>
              <a:t>When </a:t>
            </a:r>
            <a:r>
              <a:rPr lang="en-GB" dirty="0">
                <a:latin typeface="SassoonCRInfant" panose="02010503020300020003" pitchFamily="2" charset="0"/>
              </a:rPr>
              <a:t>you're not using your face covering (for example, during class), it </a:t>
            </a:r>
            <a:r>
              <a:rPr lang="en-GB" dirty="0" smtClean="0">
                <a:latin typeface="SassoonCRInfant" panose="02010503020300020003" pitchFamily="2" charset="0"/>
              </a:rPr>
              <a:t>should</a:t>
            </a:r>
          </a:p>
          <a:p>
            <a:pPr lvl="0" algn="just" fontAlgn="base"/>
            <a:r>
              <a:rPr lang="en-GB" dirty="0" smtClean="0">
                <a:latin typeface="SassoonCRInfant" panose="02010503020300020003" pitchFamily="2" charset="0"/>
              </a:rPr>
              <a:t>                 be </a:t>
            </a:r>
            <a:r>
              <a:rPr lang="en-GB" dirty="0">
                <a:latin typeface="SassoonCRInfant" panose="02010503020300020003" pitchFamily="2" charset="0"/>
              </a:rPr>
              <a:t>placed in a washable bag or container. </a:t>
            </a:r>
            <a:endParaRPr lang="en-GB" dirty="0" smtClean="0">
              <a:latin typeface="SassoonCRInfant" panose="02010503020300020003" pitchFamily="2" charset="0"/>
            </a:endParaRPr>
          </a:p>
          <a:p>
            <a:pPr lvl="0" algn="just" fontAlgn="base"/>
            <a:r>
              <a:rPr lang="en-GB" dirty="0">
                <a:latin typeface="SassoonCRInfant" panose="02010503020300020003" pitchFamily="2" charset="0"/>
              </a:rPr>
              <a:t> </a:t>
            </a:r>
            <a:r>
              <a:rPr lang="en-GB" dirty="0" smtClean="0">
                <a:latin typeface="SassoonCRInfant" panose="02010503020300020003" pitchFamily="2" charset="0"/>
              </a:rPr>
              <a:t>                Avoid </a:t>
            </a:r>
            <a:r>
              <a:rPr lang="en-GB" dirty="0">
                <a:latin typeface="SassoonCRInfant" panose="02010503020300020003" pitchFamily="2" charset="0"/>
              </a:rPr>
              <a:t>placing it on surfaces, due </a:t>
            </a:r>
            <a:r>
              <a:rPr lang="en-GB" dirty="0" smtClean="0">
                <a:latin typeface="SassoonCRInfant" panose="02010503020300020003" pitchFamily="2" charset="0"/>
              </a:rPr>
              <a:t>to </a:t>
            </a:r>
            <a:r>
              <a:rPr lang="en-GB" dirty="0">
                <a:latin typeface="SassoonCRInfant" panose="02010503020300020003" pitchFamily="2" charset="0"/>
              </a:rPr>
              <a:t>the possibility of contamination.</a:t>
            </a:r>
          </a:p>
          <a:p>
            <a:pPr lvl="0" algn="just" fontAlgn="base"/>
            <a:endParaRPr lang="en-GB" dirty="0">
              <a:latin typeface="SassoonCRInfant" panose="02010503020300020003" pitchFamily="2" charset="0"/>
            </a:endParaRPr>
          </a:p>
          <a:p>
            <a:pPr lvl="0" algn="just" fontAlgn="base"/>
            <a:endParaRPr lang="en-GB" dirty="0" smtClean="0">
              <a:latin typeface="SassoonCRInfant" panose="02010503020300020003" pitchFamily="2" charset="0"/>
            </a:endParaRPr>
          </a:p>
          <a:p>
            <a:pPr lvl="0" algn="just" fontAlgn="base"/>
            <a:endParaRPr lang="en-GB" dirty="0">
              <a:latin typeface="SassoonCRInfant" panose="02010503020300020003" pitchFamily="2" charset="0"/>
            </a:endParaRPr>
          </a:p>
          <a:p>
            <a:pPr lvl="0" algn="just" fontAlgn="base"/>
            <a:r>
              <a:rPr lang="en-GB" dirty="0" smtClean="0">
                <a:latin typeface="SassoonCRInfant" panose="02010503020300020003" pitchFamily="2" charset="0"/>
              </a:rPr>
              <a:t>                                If </a:t>
            </a:r>
            <a:r>
              <a:rPr lang="en-GB" dirty="0">
                <a:latin typeface="SassoonCRInfant" panose="02010503020300020003" pitchFamily="2" charset="0"/>
              </a:rPr>
              <a:t>it's a fabric face covering, keep the face covering in a </a:t>
            </a:r>
            <a:r>
              <a:rPr lang="en-GB" dirty="0" smtClean="0">
                <a:latin typeface="SassoonCRInfant" panose="02010503020300020003" pitchFamily="2" charset="0"/>
              </a:rPr>
              <a:t>plastic</a:t>
            </a:r>
          </a:p>
          <a:p>
            <a:pPr lvl="0" algn="just" fontAlgn="base"/>
            <a:r>
              <a:rPr lang="en-GB" dirty="0">
                <a:latin typeface="SassoonCRInfant" panose="02010503020300020003" pitchFamily="2" charset="0"/>
              </a:rPr>
              <a:t> </a:t>
            </a:r>
            <a:r>
              <a:rPr lang="en-GB" dirty="0" smtClean="0">
                <a:latin typeface="SassoonCRInfant" panose="02010503020300020003" pitchFamily="2" charset="0"/>
              </a:rPr>
              <a:t>                               </a:t>
            </a:r>
            <a:r>
              <a:rPr lang="en-GB" dirty="0">
                <a:latin typeface="SassoonCRInfant" panose="02010503020300020003" pitchFamily="2" charset="0"/>
              </a:rPr>
              <a:t>bag until you can wash it, then wash it at 60 degrees </a:t>
            </a:r>
            <a:r>
              <a:rPr lang="en-GB" dirty="0" smtClean="0">
                <a:latin typeface="SassoonCRInfant" panose="02010503020300020003" pitchFamily="2" charset="0"/>
              </a:rPr>
              <a:t>centigrade</a:t>
            </a:r>
          </a:p>
          <a:p>
            <a:pPr lvl="0" algn="just" fontAlgn="base"/>
            <a:r>
              <a:rPr lang="en-GB" dirty="0">
                <a:latin typeface="SassoonCRInfant" panose="02010503020300020003" pitchFamily="2" charset="0"/>
              </a:rPr>
              <a:t> </a:t>
            </a:r>
            <a:r>
              <a:rPr lang="en-GB" dirty="0" smtClean="0">
                <a:latin typeface="SassoonCRInfant" panose="02010503020300020003" pitchFamily="2" charset="0"/>
              </a:rPr>
              <a:t>                               </a:t>
            </a:r>
            <a:r>
              <a:rPr lang="en-GB" dirty="0">
                <a:latin typeface="SassoonCRInfant" panose="02010503020300020003" pitchFamily="2" charset="0"/>
              </a:rPr>
              <a:t>after each day of use. </a:t>
            </a:r>
            <a:endParaRPr lang="en-GB" dirty="0" smtClean="0">
              <a:latin typeface="SassoonCRInfant" panose="02010503020300020003" pitchFamily="2" charset="0"/>
            </a:endParaRPr>
          </a:p>
          <a:p>
            <a:pPr lvl="0" algn="just" fontAlgn="base"/>
            <a:r>
              <a:rPr lang="en-GB" dirty="0" smtClean="0">
                <a:latin typeface="SassoonCRInfant" panose="02010503020300020003" pitchFamily="2" charset="0"/>
              </a:rPr>
              <a:t>                                 It </a:t>
            </a:r>
            <a:r>
              <a:rPr lang="en-GB" dirty="0">
                <a:latin typeface="SassoonCRInfant" panose="02010503020300020003" pitchFamily="2" charset="0"/>
              </a:rPr>
              <a:t>can go in the wash with other laundry</a:t>
            </a:r>
            <a:r>
              <a:rPr lang="en-GB" dirty="0" smtClean="0">
                <a:latin typeface="SassoonCRInfant" panose="02010503020300020003" pitchFamily="2" charset="0"/>
              </a:rPr>
              <a:t>.</a:t>
            </a:r>
          </a:p>
          <a:p>
            <a:pPr lvl="0" algn="just" fontAlgn="base"/>
            <a:endParaRPr lang="en-GB" dirty="0">
              <a:latin typeface="SassoonCRInfant" panose="02010503020300020003" pitchFamily="2" charset="0"/>
            </a:endParaRPr>
          </a:p>
          <a:p>
            <a:pPr lvl="0" algn="just" fontAlgn="base"/>
            <a:endParaRPr lang="en-GB" dirty="0" smtClean="0">
              <a:latin typeface="SassoonCRInfant" panose="02010503020300020003" pitchFamily="2" charset="0"/>
            </a:endParaRPr>
          </a:p>
          <a:p>
            <a:pPr lvl="0" algn="just" fontAlgn="base"/>
            <a:endParaRPr lang="en-GB" dirty="0">
              <a:latin typeface="SassoonCRInfant" panose="02010503020300020003" pitchFamily="2" charset="0"/>
            </a:endParaRPr>
          </a:p>
          <a:p>
            <a:pPr lvl="0" algn="just" fontAlgn="base"/>
            <a:endParaRPr lang="en-GB" dirty="0" smtClean="0">
              <a:latin typeface="SassoonCRInfant" panose="02010503020300020003" pitchFamily="2" charset="0"/>
            </a:endParaRPr>
          </a:p>
          <a:p>
            <a:pPr lvl="0" algn="just" fontAlgn="base"/>
            <a:r>
              <a:rPr lang="en-GB" dirty="0" smtClean="0">
                <a:latin typeface="SassoonCRInfant" panose="02010503020300020003" pitchFamily="2" charset="0"/>
              </a:rPr>
              <a:t>                         If </a:t>
            </a:r>
            <a:r>
              <a:rPr lang="en-GB" dirty="0">
                <a:latin typeface="SassoonCRInfant" panose="02010503020300020003" pitchFamily="2" charset="0"/>
              </a:rPr>
              <a:t>you're using a disposable face covering, wrap it in a bag and put it </a:t>
            </a:r>
            <a:r>
              <a:rPr lang="en-GB" dirty="0" smtClean="0">
                <a:latin typeface="SassoonCRInfant" panose="02010503020300020003" pitchFamily="2" charset="0"/>
              </a:rPr>
              <a:t>in  </a:t>
            </a:r>
          </a:p>
          <a:p>
            <a:pPr lvl="0" algn="just" fontAlgn="base"/>
            <a:r>
              <a:rPr lang="en-GB" dirty="0">
                <a:latin typeface="SassoonCRInfant" panose="02010503020300020003" pitchFamily="2" charset="0"/>
              </a:rPr>
              <a:t> </a:t>
            </a:r>
            <a:r>
              <a:rPr lang="en-GB" dirty="0" smtClean="0">
                <a:latin typeface="SassoonCRInfant" panose="02010503020300020003" pitchFamily="2" charset="0"/>
              </a:rPr>
              <a:t>                        a bin</a:t>
            </a:r>
            <a:r>
              <a:rPr lang="en-GB" dirty="0" smtClean="0">
                <a:solidFill>
                  <a:srgbClr val="4D4D4D"/>
                </a:solidFill>
                <a:latin typeface="SassoonCRInfant" panose="02010503020300020003" pitchFamily="2" charset="0"/>
              </a:rPr>
              <a:t>.</a:t>
            </a:r>
            <a:endParaRPr lang="en-GB" dirty="0">
              <a:solidFill>
                <a:srgbClr val="4D4D4D"/>
              </a:solidFill>
              <a:latin typeface="SassoonCRInfant" panose="02010503020300020003" pitchFamily="2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31" t="11138" r="13070" b="13056"/>
          <a:stretch/>
        </p:blipFill>
        <p:spPr bwMode="auto">
          <a:xfrm>
            <a:off x="119215" y="404664"/>
            <a:ext cx="1100762" cy="11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3" t="9178" r="31807" b="6592"/>
          <a:stretch/>
        </p:blipFill>
        <p:spPr bwMode="auto">
          <a:xfrm>
            <a:off x="119215" y="4077072"/>
            <a:ext cx="1687132" cy="146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62531"/>
            <a:ext cx="1648882" cy="112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0651" y="5013176"/>
            <a:ext cx="1215805" cy="1484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61151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6186" y="2107404"/>
            <a:ext cx="4139952" cy="4750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48" y="116632"/>
            <a:ext cx="4835838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/>
          </a:bodyPr>
          <a:lstStyle/>
          <a:p>
            <a:r>
              <a:rPr lang="en-GB" sz="2400" b="1" u="sng" dirty="0"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</a:rPr>
              <a:t>Word of the </a:t>
            </a:r>
            <a:r>
              <a:rPr lang="en-GB" sz="2400" b="1" u="sng" dirty="0" smtClean="0"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</a:rPr>
              <a:t>Week</a:t>
            </a:r>
            <a:endParaRPr lang="en-GB" sz="2400" dirty="0">
              <a:solidFill>
                <a:srgbClr val="00B05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1520" y="795892"/>
            <a:ext cx="8640960" cy="5904656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GB" sz="9600" b="1" cap="all" dirty="0" smtClean="0">
                <a:solidFill>
                  <a:srgbClr val="FF0000"/>
                </a:solidFill>
                <a:effectLst>
                  <a:reflection blurRad="12700" stA="28000" endPos="45000" dist="1003" dir="5400000" sy="-100000" algn="bl"/>
                </a:effectLst>
              </a:rPr>
              <a:t>hectic</a:t>
            </a:r>
            <a:r>
              <a:rPr lang="en-GB" sz="8000" b="1" cap="all" dirty="0" smtClean="0">
                <a:effectLst>
                  <a:reflection blurRad="12700" stA="28000" endPos="45000" dist="1003" dir="5400000" sy="-100000" algn="bl"/>
                </a:effectLst>
              </a:rPr>
              <a:t> </a:t>
            </a:r>
            <a:r>
              <a:rPr lang="en-GB" sz="2200" b="1" cap="all" dirty="0" smtClean="0">
                <a:effectLst>
                  <a:reflection blurRad="12700" stA="28000" endPos="45000" dist="1003" dir="5400000" sy="-100000" algn="bl"/>
                </a:effectLst>
              </a:rPr>
              <a:t>(adjective)</a:t>
            </a:r>
            <a:r>
              <a:rPr lang="en-GB" sz="2200" dirty="0" smtClean="0"/>
              <a:t> </a:t>
            </a:r>
            <a:endParaRPr lang="en-GB" sz="2200" dirty="0"/>
          </a:p>
          <a:p>
            <a:pPr marL="0" indent="0" algn="ctr">
              <a:buNone/>
            </a:pPr>
            <a:endParaRPr lang="en-GB" sz="2000" b="1" cap="all" dirty="0" smtClean="0">
              <a:effectLst>
                <a:reflection blurRad="12700" stA="28000" endPos="45000" dist="1003" dir="5400000" sy="-100000" algn="bl"/>
              </a:effectLst>
            </a:endParaRPr>
          </a:p>
          <a:p>
            <a:pPr marL="0" lvl="0" indent="0">
              <a:buNone/>
            </a:pPr>
            <a:r>
              <a:rPr lang="en-GB" sz="2800" b="1" dirty="0" smtClean="0"/>
              <a:t>Full of activity, or very busy and fast.</a:t>
            </a:r>
          </a:p>
          <a:p>
            <a:pPr marL="0" lvl="0" indent="0">
              <a:buNone/>
            </a:pPr>
            <a:r>
              <a:rPr lang="en-GB" sz="2800" dirty="0" smtClean="0"/>
              <a:t>If someone had to attend a meeting after work, rush home, do some exercise and get their dinner before going out again to meet friends, that would be quite a </a:t>
            </a:r>
            <a:r>
              <a:rPr lang="en-GB" sz="2800" u="sng" dirty="0" smtClean="0"/>
              <a:t>hectic</a:t>
            </a:r>
            <a:r>
              <a:rPr lang="en-GB" sz="2800" dirty="0"/>
              <a:t> </a:t>
            </a:r>
            <a:r>
              <a:rPr lang="en-GB" sz="2800" dirty="0" smtClean="0"/>
              <a:t>evening.</a:t>
            </a:r>
          </a:p>
          <a:p>
            <a:pPr marL="0" lvl="0" indent="0">
              <a:buNone/>
            </a:pPr>
            <a:r>
              <a:rPr lang="en-GB" sz="2800" dirty="0" smtClean="0"/>
              <a:t>Lots of people like to go somewhere peaceful and relax on holiday, to get away from their normal </a:t>
            </a:r>
            <a:r>
              <a:rPr lang="en-GB" sz="2800" u="sng" dirty="0" smtClean="0"/>
              <a:t>hectic</a:t>
            </a:r>
            <a:r>
              <a:rPr lang="en-GB" sz="2800" dirty="0" smtClean="0"/>
              <a:t> pace of life.</a:t>
            </a:r>
          </a:p>
          <a:p>
            <a:pPr marL="0" indent="0">
              <a:buNone/>
            </a:pPr>
            <a:r>
              <a:rPr lang="en-GB" sz="2800" dirty="0"/>
              <a:t>Your life may have seemed </a:t>
            </a:r>
            <a:r>
              <a:rPr lang="en-GB" sz="2800" u="sng" dirty="0"/>
              <a:t>hectic</a:t>
            </a:r>
            <a:r>
              <a:rPr lang="en-GB" sz="2800" dirty="0"/>
              <a:t> since we returned to school, compared to the peace and quiet we might have experienced during lockdown.</a:t>
            </a:r>
          </a:p>
          <a:p>
            <a:pPr marL="0" lvl="0" indent="0">
              <a:buNone/>
            </a:pPr>
            <a:endParaRPr lang="en-GB" sz="2800" dirty="0" smtClean="0"/>
          </a:p>
          <a:p>
            <a:pPr marL="0" lvl="0" indent="0">
              <a:buNone/>
            </a:pPr>
            <a:endParaRPr lang="en-GB" sz="2800" dirty="0"/>
          </a:p>
          <a:p>
            <a:pPr marL="0" indent="0">
              <a:buNone/>
            </a:pPr>
            <a:endParaRPr lang="en-GB" sz="28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83664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017" y="81555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Well done to our S6 students that have started their construction course at college </a:t>
            </a:r>
            <a:endParaRPr lang="en-GB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32856"/>
            <a:ext cx="219792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189446"/>
            <a:ext cx="2139255" cy="440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36185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SassoonCRInfant" panose="02010503020300020003" pitchFamily="2" charset="0"/>
              </a:rPr>
              <a:t>Reminder for S1-3 PE </a:t>
            </a:r>
            <a:endParaRPr lang="en-GB" dirty="0">
              <a:latin typeface="SassoonCRInfant" panose="02010503020300020003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45024"/>
          </a:xfrm>
        </p:spPr>
        <p:txBody>
          <a:bodyPr/>
          <a:lstStyle/>
          <a:p>
            <a:pPr marL="0" indent="0">
              <a:buNone/>
            </a:pPr>
            <a:endParaRPr lang="en-GB" dirty="0" smtClean="0">
              <a:latin typeface="SassoonCRInfant" panose="02010503020300020003" pitchFamily="2" charset="0"/>
            </a:endParaRPr>
          </a:p>
          <a:p>
            <a:pPr marL="0" indent="0" algn="ctr">
              <a:buNone/>
            </a:pPr>
            <a:r>
              <a:rPr lang="en-GB" dirty="0" smtClean="0">
                <a:latin typeface="SassoonCRInfant" panose="02010503020300020003" pitchFamily="2" charset="0"/>
              </a:rPr>
              <a:t>On the days that you have PE, </a:t>
            </a:r>
          </a:p>
          <a:p>
            <a:pPr marL="0" indent="0" algn="ctr">
              <a:buNone/>
            </a:pPr>
            <a:r>
              <a:rPr lang="en-GB" dirty="0" smtClean="0">
                <a:latin typeface="SassoonCRInfant" panose="02010503020300020003" pitchFamily="2" charset="0"/>
              </a:rPr>
              <a:t>please come into school in your PE kit.</a:t>
            </a:r>
          </a:p>
          <a:p>
            <a:pPr marL="0" indent="0" algn="ctr">
              <a:buNone/>
            </a:pPr>
            <a:endParaRPr lang="en-GB" dirty="0">
              <a:latin typeface="SassoonCRInfant" panose="02010503020300020003" pitchFamily="2" charset="0"/>
            </a:endParaRPr>
          </a:p>
          <a:p>
            <a:pPr marL="0" indent="0" algn="ctr">
              <a:buNone/>
            </a:pPr>
            <a:r>
              <a:rPr lang="en-GB" dirty="0" smtClean="0">
                <a:latin typeface="SassoonCRInfant" panose="02010503020300020003" pitchFamily="2" charset="0"/>
              </a:rPr>
              <a:t>PE lessons will be outside, so make sure you are wearing kit that is suitable for this.</a:t>
            </a:r>
            <a:endParaRPr lang="en-GB" dirty="0">
              <a:latin typeface="SassoonCRInfant" panose="020105030203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417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SassoonCRInfant" panose="02010503020300020003" pitchFamily="2" charset="0"/>
              </a:rPr>
              <a:t>S4 and S5</a:t>
            </a:r>
            <a:endParaRPr lang="en-GB" dirty="0">
              <a:latin typeface="SassoonCRInfant" panose="02010503020300020003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/>
              <a:t>You have PE on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b="1" dirty="0">
                <a:solidFill>
                  <a:srgbClr val="FF0000"/>
                </a:solidFill>
              </a:rPr>
              <a:t>Wednesdays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/>
              <a:t>and </a:t>
            </a:r>
            <a:r>
              <a:rPr lang="en-GB" b="1" dirty="0">
                <a:solidFill>
                  <a:srgbClr val="FF0000"/>
                </a:solidFill>
              </a:rPr>
              <a:t>Fridays</a:t>
            </a:r>
            <a:r>
              <a:rPr lang="en-GB" dirty="0"/>
              <a:t>. 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 smtClean="0"/>
              <a:t>Remember </a:t>
            </a:r>
            <a:r>
              <a:rPr lang="en-GB" dirty="0"/>
              <a:t>to come to school in your uniform and get changed at school! </a:t>
            </a:r>
            <a:endParaRPr lang="en-GB" dirty="0" smtClean="0"/>
          </a:p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r>
              <a:rPr lang="en-GB" dirty="0" smtClean="0"/>
              <a:t>You </a:t>
            </a:r>
            <a:r>
              <a:rPr lang="en-GB" dirty="0"/>
              <a:t>don't wear your PE kit all day. </a:t>
            </a:r>
          </a:p>
        </p:txBody>
      </p:sp>
    </p:spTree>
    <p:extLst>
      <p:ext uri="{BB962C8B-B14F-4D97-AF65-F5344CB8AC3E}">
        <p14:creationId xmlns:p14="http://schemas.microsoft.com/office/powerpoint/2010/main" val="101751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27821</TotalTime>
  <Words>358</Words>
  <Application>Microsoft Office PowerPoint</Application>
  <PresentationFormat>On-screen Show (4:3)</PresentationFormat>
  <Paragraphs>70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Office Theme</vt:lpstr>
      <vt:lpstr>4_Office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Word of the Week</vt:lpstr>
      <vt:lpstr>Well done to our S6 students that have started their construction course at college </vt:lpstr>
      <vt:lpstr>Reminder for S1-3 PE </vt:lpstr>
      <vt:lpstr>S4 and S5</vt:lpstr>
    </vt:vector>
  </TitlesOfParts>
  <Company>West Lothian Council - Education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Belinda Cook</dc:creator>
  <cp:lastModifiedBy>Iain Stewart</cp:lastModifiedBy>
  <cp:revision>168</cp:revision>
  <dcterms:created xsi:type="dcterms:W3CDTF">2019-09-26T08:48:50Z</dcterms:created>
  <dcterms:modified xsi:type="dcterms:W3CDTF">2020-09-07T07:44:28Z</dcterms:modified>
</cp:coreProperties>
</file>