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44" r:id="rId3"/>
    <p:sldMasterId id="2147483756" r:id="rId4"/>
    <p:sldMasterId id="2147483768" r:id="rId5"/>
    <p:sldMasterId id="2147483780" r:id="rId6"/>
  </p:sldMasterIdLst>
  <p:notesMasterIdLst>
    <p:notesMasterId r:id="rId20"/>
  </p:notesMasterIdLst>
  <p:sldIdLst>
    <p:sldId id="257" r:id="rId7"/>
    <p:sldId id="284" r:id="rId8"/>
    <p:sldId id="267" r:id="rId9"/>
    <p:sldId id="276" r:id="rId10"/>
    <p:sldId id="277" r:id="rId11"/>
    <p:sldId id="287" r:id="rId12"/>
    <p:sldId id="285" r:id="rId13"/>
    <p:sldId id="288" r:id="rId14"/>
    <p:sldId id="289" r:id="rId15"/>
    <p:sldId id="290" r:id="rId16"/>
    <p:sldId id="292" r:id="rId17"/>
    <p:sldId id="291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139"/>
    <a:srgbClr val="375733"/>
    <a:srgbClr val="236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67794" autoAdjust="0"/>
  </p:normalViewPr>
  <p:slideViewPr>
    <p:cSldViewPr>
      <p:cViewPr>
        <p:scale>
          <a:sx n="81" d="100"/>
          <a:sy n="81" d="100"/>
        </p:scale>
        <p:origin x="-103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DA199-28B0-4CBF-B0E3-B2CF06BDC46E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2D987-7479-41AA-9AB1-CFCC1C62B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E998C-2247-4633-B314-D51D9A87CF95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32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862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66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38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5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21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15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08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28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59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91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00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17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05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37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09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90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010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51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625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52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8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1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43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562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11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93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8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0B6A-6739-4457-87F6-F63970A328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2EEA-09B9-4283-B094-AD2A94971AE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09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0B6A-6739-4457-87F6-F63970A328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2EEA-09B9-4283-B094-AD2A94971AE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696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0B6A-6739-4457-87F6-F63970A328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2EEA-09B9-4283-B094-AD2A94971AE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553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0B6A-6739-4457-87F6-F63970A328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2EEA-09B9-4283-B094-AD2A94971AE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36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0B6A-6739-4457-87F6-F63970A328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2EEA-09B9-4283-B094-AD2A94971AE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09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0B6A-6739-4457-87F6-F63970A328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2EEA-09B9-4283-B094-AD2A94971AE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1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798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0B6A-6739-4457-87F6-F63970A328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2EEA-09B9-4283-B094-AD2A94971AE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7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0B6A-6739-4457-87F6-F63970A328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2EEA-09B9-4283-B094-AD2A94971AE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53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0B6A-6739-4457-87F6-F63970A328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2EEA-09B9-4283-B094-AD2A94971AE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96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0B6A-6739-4457-87F6-F63970A328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2EEA-09B9-4283-B094-AD2A94971AE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82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0B6A-6739-4457-87F6-F63970A328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2EEA-09B9-4283-B094-AD2A94971AE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987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18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36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7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15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527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858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7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24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98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867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786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703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256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7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11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992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738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7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51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67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985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2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15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92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051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6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3757C-9424-437C-ACAA-1450F3140318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52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6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10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60B6A-6739-4457-87F6-F63970A328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52EEA-09B9-4283-B094-AD2A94971AE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38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67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4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programmes/p01jkn04" TargetMode="Externa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895" y="332656"/>
            <a:ext cx="2332226" cy="233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3058" y="3293377"/>
            <a:ext cx="5826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SassoonCRInfant" panose="02010503020300020003" pitchFamily="2" charset="0"/>
              </a:rPr>
              <a:t>Week Beginning :    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Monday 21</a:t>
            </a:r>
            <a:r>
              <a:rPr lang="en-GB" sz="2400" baseline="30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st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  September</a:t>
            </a:r>
            <a:endParaRPr lang="en-GB" sz="2400" dirty="0">
              <a:solidFill>
                <a:prstClr val="black"/>
              </a:solidFill>
              <a:latin typeface="SassoonCRInfant" panose="020105030203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5718" y="2770153"/>
            <a:ext cx="3120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SassoonCRInfant" panose="02010503020300020003" pitchFamily="2" charset="0"/>
              </a:rPr>
              <a:t>Our weekly bulletin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6" y="4124828"/>
            <a:ext cx="8946199" cy="2519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0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Virtual pentathlon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week S1 – S3 will be completing the long jump challenge to see who can jump the furthest. Good </a:t>
            </a:r>
            <a:r>
              <a:rPr lang="en-GB" smtClean="0"/>
              <a:t>luck everyone.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9" y="3140968"/>
            <a:ext cx="4771231" cy="357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823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9"/>
            <a:ext cx="9144000" cy="69145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413" y="5177645"/>
            <a:ext cx="4482311" cy="17392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226" y="2370"/>
            <a:ext cx="6700028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Art &amp; Design 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Supported Study, CB@DCHS</a:t>
            </a:r>
          </a:p>
          <a:p>
            <a:endParaRPr lang="en-GB" sz="24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f</a:t>
            </a:r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or pupils of </a:t>
            </a:r>
            <a:r>
              <a:rPr lang="en-GB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Art 1</a:t>
            </a:r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and </a:t>
            </a:r>
            <a:r>
              <a:rPr lang="en-GB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Art 2</a:t>
            </a:r>
          </a:p>
          <a:p>
            <a:endParaRPr lang="en-GB" sz="24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4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When:  	</a:t>
            </a:r>
            <a:r>
              <a:rPr lang="en-GB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Tuesday lunchtime, room 2 </a:t>
            </a:r>
          </a:p>
          <a:p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GB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with Mrs Thomson</a:t>
            </a:r>
          </a:p>
          <a:p>
            <a:endParaRPr lang="en-GB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Sign up on Mondays to attend.  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Max of 10 places.  Bring your lunch.</a:t>
            </a:r>
          </a:p>
          <a:p>
            <a:pPr>
              <a:lnSpc>
                <a:spcPct val="150000"/>
              </a:lnSpc>
            </a:pPr>
            <a:endParaRPr lang="en-GB" sz="2400" i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Supported study is for completing your </a:t>
            </a:r>
          </a:p>
          <a:p>
            <a:pPr>
              <a:lnSpc>
                <a:spcPct val="150000"/>
              </a:lnSpc>
            </a:pPr>
            <a:r>
              <a:rPr lang="en-GB" sz="2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A&amp;D homework or keeping on track 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solidFill>
                  <a:prstClr val="black"/>
                </a:solidFill>
                <a:latin typeface="Century Gothic" panose="020B0502020202020204" pitchFamily="34" charset="0"/>
              </a:rPr>
              <a:t>w</a:t>
            </a:r>
            <a:r>
              <a:rPr lang="en-GB" sz="2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ith your National Award artwork.</a:t>
            </a:r>
          </a:p>
          <a:p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8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16708" y="6488668"/>
            <a:ext cx="3163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prstClr val="black"/>
                </a:solidFill>
                <a:latin typeface="Century Gothic" panose="020B0502020202020204" pitchFamily="34" charset="0"/>
              </a:rPr>
              <a:t>Starting w/c 28 September</a:t>
            </a:r>
            <a:endParaRPr lang="en-GB" sz="4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14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0032" y="476677"/>
            <a:ext cx="405487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During Fair Trade fortnight</a:t>
            </a:r>
          </a:p>
          <a:p>
            <a:r>
              <a:rPr lang="en-GB" sz="2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we organised and ran a </a:t>
            </a:r>
          </a:p>
          <a:p>
            <a:r>
              <a:rPr lang="en-GB" sz="2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Fair Trade tuckshop and café.</a:t>
            </a:r>
          </a:p>
          <a:p>
            <a:endParaRPr lang="en-GB" sz="2000" dirty="0" smtClean="0">
              <a:solidFill>
                <a:prstClr val="black"/>
              </a:solidFill>
              <a:latin typeface="SassoonCRInfant" panose="02010503020300020003" pitchFamily="2" charset="0"/>
            </a:endParaRPr>
          </a:p>
          <a:p>
            <a:r>
              <a:rPr lang="en-GB" sz="2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The current S4 students (they </a:t>
            </a:r>
          </a:p>
          <a:p>
            <a:r>
              <a:rPr lang="en-GB" sz="2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were in S3 when they did this) </a:t>
            </a:r>
          </a:p>
          <a:p>
            <a:r>
              <a:rPr lang="en-GB" sz="2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did an assembly to all of S1-3.</a:t>
            </a:r>
          </a:p>
          <a:p>
            <a:endParaRPr lang="en-GB" sz="2000" dirty="0">
              <a:solidFill>
                <a:prstClr val="black"/>
              </a:solidFill>
              <a:latin typeface="SassoonCRInfant" panose="02010503020300020003" pitchFamily="2" charset="0"/>
            </a:endParaRPr>
          </a:p>
          <a:p>
            <a:r>
              <a:rPr lang="en-GB" sz="2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We all also took part in a </a:t>
            </a:r>
          </a:p>
          <a:p>
            <a:r>
              <a:rPr lang="en-GB" sz="2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Fair Trade audit.</a:t>
            </a:r>
          </a:p>
          <a:p>
            <a:endParaRPr lang="en-GB" sz="2000" dirty="0">
              <a:solidFill>
                <a:prstClr val="black"/>
              </a:solidFill>
              <a:latin typeface="SassoonCRInfant" panose="02010503020300020003" pitchFamily="2" charset="0"/>
            </a:endParaRPr>
          </a:p>
          <a:p>
            <a:r>
              <a:rPr lang="en-GB" sz="2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All this work has meant we have now achieved our Fair Aware Award.</a:t>
            </a:r>
          </a:p>
          <a:p>
            <a:endParaRPr lang="en-GB" sz="2000" dirty="0" smtClean="0">
              <a:solidFill>
                <a:prstClr val="black"/>
              </a:solidFill>
              <a:latin typeface="SassoonCRInfant" panose="02010503020300020003" pitchFamily="2" charset="0"/>
            </a:endParaRPr>
          </a:p>
          <a:p>
            <a:endParaRPr lang="en-GB" sz="2000" dirty="0">
              <a:solidFill>
                <a:prstClr val="black"/>
              </a:solidFill>
              <a:latin typeface="SassoonCRInfant" panose="02010503020300020003" pitchFamily="2" charset="0"/>
            </a:endParaRPr>
          </a:p>
          <a:p>
            <a:endParaRPr lang="en-GB" sz="2000" dirty="0">
              <a:solidFill>
                <a:prstClr val="black"/>
              </a:solidFill>
              <a:latin typeface="SassoonCRInfant" panose="02010503020300020003" pitchFamily="2" charset="0"/>
            </a:endParaRPr>
          </a:p>
          <a:p>
            <a:pPr algn="ctr"/>
            <a:r>
              <a:rPr lang="en-GB" sz="32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Congratulations Everyone!</a:t>
            </a:r>
            <a:endParaRPr lang="en-GB" sz="3200" dirty="0">
              <a:solidFill>
                <a:prstClr val="black"/>
              </a:solidFill>
              <a:latin typeface="SassoonCRInfant" panose="02010503020300020003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552374" cy="646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414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4062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88650"/>
            <a:ext cx="78042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If you wear a disposable mask, please cut the elastic</a:t>
            </a:r>
          </a:p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 before you put them in the bin. </a:t>
            </a:r>
            <a:endParaRPr lang="en-GB" sz="2800" dirty="0">
              <a:latin typeface="SassoonCRInfant" panose="02010503020300020003" pitchFamily="2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2" t="-9281" r="2093" b="9281"/>
          <a:stretch/>
        </p:blipFill>
        <p:spPr bwMode="auto">
          <a:xfrm rot="4711899">
            <a:off x="6854865" y="3480180"/>
            <a:ext cx="2436002" cy="224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701" y="6070318"/>
            <a:ext cx="5594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SassoonCRInfant" panose="02010503020300020003" pitchFamily="2" charset="0"/>
              </a:rPr>
              <a:t>This will help look after wild animals.</a:t>
            </a:r>
            <a:endParaRPr lang="en-GB" sz="28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200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404664"/>
            <a:ext cx="5829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14181" y="4770752"/>
            <a:ext cx="6315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SassoonCRInfant" panose="02010503020300020003" pitchFamily="2" charset="0"/>
              </a:rPr>
              <a:t>Hope that you had a lovely long weekend</a:t>
            </a:r>
            <a:r>
              <a:rPr lang="en-GB" dirty="0" smtClean="0">
                <a:latin typeface="SassoonCRInfant" panose="02010503020300020003" pitchFamily="2" charset="0"/>
              </a:rPr>
              <a:t>.</a:t>
            </a:r>
            <a:endParaRPr lang="en-GB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65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627784" cy="262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62720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018" y="4284743"/>
            <a:ext cx="4557988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4087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9600" b="1" cap="all" dirty="0" smtClean="0">
                <a:solidFill>
                  <a:srgbClr val="FF0000"/>
                </a:solidFill>
                <a:effectLst>
                  <a:reflection blurRad="12700" stA="28000" endPos="45000" dist="1003" dir="5400000" sy="-100000" algn="bl"/>
                </a:effectLst>
              </a:rPr>
              <a:t>hygiene</a:t>
            </a:r>
            <a:r>
              <a:rPr lang="en-GB" sz="8000" b="1" cap="all" dirty="0" smtClean="0"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en-GB" sz="2200" b="1" cap="all" dirty="0" smtClean="0">
                <a:effectLst>
                  <a:reflection blurRad="12700" stA="28000" endPos="45000" dist="1003" dir="5400000" sy="-100000" algn="bl"/>
                </a:effectLst>
              </a:rPr>
              <a:t>(noun)</a:t>
            </a:r>
            <a:r>
              <a:rPr lang="en-GB" sz="2200" dirty="0" smtClean="0"/>
              <a:t> </a:t>
            </a:r>
            <a:endParaRPr lang="en-GB" sz="2000" b="1" cap="all" dirty="0" smtClean="0">
              <a:effectLst>
                <a:reflection blurRad="12700" stA="28000" endPos="45000" dist="1003" dir="5400000" sy="-100000" algn="bl"/>
              </a:effectLst>
            </a:endParaRPr>
          </a:p>
          <a:p>
            <a:pPr marL="0" lvl="0" indent="0">
              <a:buNone/>
            </a:pPr>
            <a:r>
              <a:rPr lang="en-GB" sz="2800" dirty="0" smtClean="0"/>
              <a:t>The practice of keeping yourself and your surroundings clean, especially so that illness and the spread of disease can be prevented.</a:t>
            </a:r>
          </a:p>
          <a:p>
            <a:pPr marL="0" lvl="0" indent="0">
              <a:buNone/>
            </a:pPr>
            <a:endParaRPr lang="en-GB" sz="2800" dirty="0" smtClean="0"/>
          </a:p>
          <a:p>
            <a:pPr marL="0" lvl="0" indent="0">
              <a:buNone/>
            </a:pPr>
            <a:r>
              <a:rPr lang="en-GB" sz="2800" dirty="0" smtClean="0"/>
              <a:t>Washing your hands, brushing your teeth and having regular baths or showers are all important parts of your personal </a:t>
            </a:r>
            <a:r>
              <a:rPr lang="en-GB" sz="2800" u="sng" dirty="0" smtClean="0"/>
              <a:t>hygiene.</a:t>
            </a:r>
          </a:p>
          <a:p>
            <a:pPr marL="0" lvl="0" indent="0">
              <a:buNone/>
            </a:pPr>
            <a:endParaRPr lang="en-GB" sz="2800" u="sng" dirty="0" smtClean="0"/>
          </a:p>
          <a:p>
            <a:pPr marL="0" lvl="0" indent="0">
              <a:buNone/>
            </a:pPr>
            <a:r>
              <a:rPr lang="en-GB" sz="2800" dirty="0" smtClean="0"/>
              <a:t>We have all been practising good hand </a:t>
            </a:r>
            <a:r>
              <a:rPr lang="en-GB" sz="2800" u="sng" dirty="0" smtClean="0"/>
              <a:t>hygiene</a:t>
            </a:r>
            <a:r>
              <a:rPr lang="en-GB" sz="2800" dirty="0" smtClean="0"/>
              <a:t>, by washing our hands regularly, and sanitising whenever we enter or leave the room.</a:t>
            </a:r>
          </a:p>
          <a:p>
            <a:pPr marL="0" lv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86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0"/>
            <a:ext cx="8784976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GB" sz="2800" u="sng" dirty="0" smtClean="0">
                <a:solidFill>
                  <a:srgbClr val="333333"/>
                </a:solidFill>
                <a:latin typeface="SassoonCRInfant" panose="02010503020300020003" pitchFamily="2" charset="0"/>
              </a:rPr>
              <a:t>Top </a:t>
            </a:r>
            <a:r>
              <a:rPr lang="en-GB" sz="2800" u="sng" dirty="0">
                <a:solidFill>
                  <a:srgbClr val="333333"/>
                </a:solidFill>
                <a:latin typeface="SassoonCRInfant" panose="02010503020300020003" pitchFamily="2" charset="0"/>
              </a:rPr>
              <a:t>tips on wearing a face </a:t>
            </a:r>
            <a:r>
              <a:rPr lang="en-GB" sz="2800" u="sng" dirty="0" smtClean="0">
                <a:solidFill>
                  <a:srgbClr val="333333"/>
                </a:solidFill>
                <a:latin typeface="SassoonCRInfant" panose="02010503020300020003" pitchFamily="2" charset="0"/>
              </a:rPr>
              <a:t>covering</a:t>
            </a:r>
          </a:p>
          <a:p>
            <a:pPr algn="ctr" fontAlgn="base"/>
            <a:endParaRPr lang="en-GB" sz="3200" dirty="0">
              <a:solidFill>
                <a:srgbClr val="333333"/>
              </a:solidFill>
              <a:latin typeface="SassoonCRInfant" panose="02010503020300020003" pitchFamily="2" charset="0"/>
            </a:endParaRPr>
          </a:p>
          <a:p>
            <a:pPr fontAlgn="base"/>
            <a:r>
              <a:rPr lang="en-GB" sz="2000" dirty="0" smtClean="0">
                <a:latin typeface="SassoonCRInfant" panose="02010503020300020003" pitchFamily="2" charset="0"/>
              </a:rPr>
              <a:t>In </a:t>
            </a:r>
            <a:r>
              <a:rPr lang="en-GB" sz="2000" dirty="0">
                <a:latin typeface="SassoonCRInfant" panose="02010503020300020003" pitchFamily="2" charset="0"/>
              </a:rPr>
              <a:t>order for your face covering to keep you and those around you </a:t>
            </a:r>
            <a:r>
              <a:rPr lang="en-GB" sz="2000" dirty="0" smtClean="0">
                <a:latin typeface="SassoonCRInfant" panose="02010503020300020003" pitchFamily="2" charset="0"/>
              </a:rPr>
              <a:t>safe, remember:</a:t>
            </a:r>
          </a:p>
          <a:p>
            <a:pPr algn="ctr" fontAlgn="base"/>
            <a:endParaRPr lang="en-GB" dirty="0" smtClean="0">
              <a:latin typeface="SassoonCRInfant" panose="02010503020300020003" pitchFamily="2" charset="0"/>
            </a:endParaRPr>
          </a:p>
          <a:p>
            <a:pPr algn="ctr" fontAlgn="base"/>
            <a:endParaRPr lang="en-GB" sz="2000" dirty="0">
              <a:latin typeface="SassoonCRInfant" panose="02010503020300020003" pitchFamily="2" charset="0"/>
            </a:endParaRPr>
          </a:p>
          <a:p>
            <a:pPr algn="just" fontAlgn="base"/>
            <a:r>
              <a:rPr lang="en-GB" sz="2000" dirty="0"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latin typeface="SassoonCRInfant" panose="02010503020300020003" pitchFamily="2" charset="0"/>
              </a:rPr>
              <a:t>                  Face </a:t>
            </a:r>
            <a:r>
              <a:rPr lang="en-GB" sz="2000" dirty="0">
                <a:latin typeface="SassoonCRInfant" panose="02010503020300020003" pitchFamily="2" charset="0"/>
              </a:rPr>
              <a:t>coverings should not be shared with </a:t>
            </a:r>
            <a:r>
              <a:rPr lang="en-GB" sz="2000" dirty="0" smtClean="0">
                <a:latin typeface="SassoonCRInfant" panose="02010503020300020003" pitchFamily="2" charset="0"/>
              </a:rPr>
              <a:t>others</a:t>
            </a: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r" fontAlgn="base"/>
            <a:endParaRPr lang="en-GB" dirty="0" smtClean="0"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 smtClean="0">
                <a:latin typeface="SassoonCRInfant" panose="02010503020300020003" pitchFamily="2" charset="0"/>
              </a:rPr>
              <a:t>                 </a:t>
            </a:r>
            <a:r>
              <a:rPr lang="en-GB" sz="2000" dirty="0" smtClean="0">
                <a:latin typeface="SassoonCRInfant" panose="02010503020300020003" pitchFamily="2" charset="0"/>
              </a:rPr>
              <a:t>Wash </a:t>
            </a:r>
            <a:r>
              <a:rPr lang="en-GB" sz="2000" dirty="0">
                <a:latin typeface="SassoonCRInfant" panose="02010503020300020003" pitchFamily="2" charset="0"/>
              </a:rPr>
              <a:t>your hands or use hand sanitiser before putting it </a:t>
            </a:r>
            <a:r>
              <a:rPr lang="en-GB" sz="2000" dirty="0" smtClean="0">
                <a:latin typeface="SassoonCRInfant" panose="02010503020300020003" pitchFamily="2" charset="0"/>
              </a:rPr>
              <a:t>on</a:t>
            </a:r>
          </a:p>
          <a:p>
            <a:pPr algn="just" fontAlgn="base"/>
            <a:r>
              <a:rPr lang="en-GB" sz="2000" dirty="0"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latin typeface="SassoonCRInfant" panose="02010503020300020003" pitchFamily="2" charset="0"/>
              </a:rPr>
              <a:t>                 and </a:t>
            </a:r>
            <a:r>
              <a:rPr lang="en-GB" sz="2000" dirty="0">
                <a:latin typeface="SassoonCRInfant" panose="02010503020300020003" pitchFamily="2" charset="0"/>
              </a:rPr>
              <a:t>try not to touch your </a:t>
            </a:r>
            <a:r>
              <a:rPr lang="en-GB" sz="2000" dirty="0" smtClean="0">
                <a:latin typeface="SassoonCRInfant" panose="02010503020300020003" pitchFamily="2" charset="0"/>
              </a:rPr>
              <a:t>face</a:t>
            </a:r>
          </a:p>
          <a:p>
            <a:pPr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            </a:t>
            </a:r>
            <a:r>
              <a:rPr lang="en-GB" sz="2000" dirty="0" smtClean="0">
                <a:latin typeface="SassoonCRInfant" panose="02010503020300020003" pitchFamily="2" charset="0"/>
              </a:rPr>
              <a:t>It’s </a:t>
            </a:r>
            <a:r>
              <a:rPr lang="en-GB" sz="2000" dirty="0">
                <a:latin typeface="SassoonCRInfant" panose="02010503020300020003" pitchFamily="2" charset="0"/>
              </a:rPr>
              <a:t>important to make sure the face covering is the right size </a:t>
            </a:r>
            <a:r>
              <a:rPr lang="en-GB" sz="2000" dirty="0" smtClean="0">
                <a:latin typeface="SassoonCRInfant" panose="02010503020300020003" pitchFamily="2" charset="0"/>
              </a:rPr>
              <a:t>to                         cover </a:t>
            </a:r>
            <a:r>
              <a:rPr lang="en-GB" sz="2000" dirty="0">
                <a:latin typeface="SassoonCRInfant" panose="02010503020300020003" pitchFamily="2" charset="0"/>
              </a:rPr>
              <a:t>the nose, mouth and chin and you shouldn't </a:t>
            </a:r>
            <a:r>
              <a:rPr lang="en-GB" sz="2000" dirty="0" smtClean="0">
                <a:latin typeface="SassoonCRInfant" panose="02010503020300020003" pitchFamily="2" charset="0"/>
              </a:rPr>
              <a:t>touch                </a:t>
            </a:r>
          </a:p>
          <a:p>
            <a:pPr algn="just" fontAlgn="base"/>
            <a:r>
              <a:rPr lang="en-GB" sz="2000" dirty="0"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latin typeface="SassoonCRInfant" panose="02010503020300020003" pitchFamily="2" charset="0"/>
              </a:rPr>
              <a:t>                                the front </a:t>
            </a:r>
            <a:r>
              <a:rPr lang="en-GB" sz="2000" dirty="0">
                <a:latin typeface="SassoonCRInfant" panose="02010503020300020003" pitchFamily="2" charset="0"/>
              </a:rPr>
              <a:t>once it's on </a:t>
            </a:r>
            <a:endParaRPr lang="en-GB" sz="2000" dirty="0" smtClean="0">
              <a:latin typeface="SassoonCRInfant" panose="02010503020300020003" pitchFamily="2" charset="0"/>
            </a:endParaRPr>
          </a:p>
          <a:p>
            <a:pPr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>
                <a:latin typeface="SassoonCRInfant" panose="02010503020300020003" pitchFamily="2" charset="0"/>
              </a:rPr>
              <a:t> 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    </a:t>
            </a:r>
            <a:r>
              <a:rPr lang="en-GB" sz="2000" dirty="0" smtClean="0">
                <a:latin typeface="SassoonCRInfant" panose="02010503020300020003" pitchFamily="2" charset="0"/>
              </a:rPr>
              <a:t>When </a:t>
            </a:r>
            <a:r>
              <a:rPr lang="en-GB" sz="2000" dirty="0">
                <a:latin typeface="SassoonCRInfant" panose="02010503020300020003" pitchFamily="2" charset="0"/>
              </a:rPr>
              <a:t>you take it off, try not to touch the part you’ve been </a:t>
            </a:r>
          </a:p>
          <a:p>
            <a:pPr algn="just" fontAlgn="base"/>
            <a:r>
              <a:rPr lang="en-GB" sz="2000" dirty="0" smtClean="0">
                <a:latin typeface="SassoonCRInfant" panose="02010503020300020003" pitchFamily="2" charset="0"/>
              </a:rPr>
              <a:t>                           breathing on</a:t>
            </a:r>
          </a:p>
          <a:p>
            <a:pPr algn="just" fontAlgn="base"/>
            <a:endParaRPr lang="en-GB" dirty="0">
              <a:solidFill>
                <a:srgbClr val="4D4D4D"/>
              </a:solidFill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>
                <a:solidFill>
                  <a:srgbClr val="201F1E"/>
                </a:solidFill>
                <a:latin typeface="Segoe UI"/>
              </a:rPr>
              <a:t/>
            </a:r>
            <a:br>
              <a:rPr lang="en-GB" dirty="0">
                <a:solidFill>
                  <a:srgbClr val="201F1E"/>
                </a:solidFill>
                <a:latin typeface="Segoe UI"/>
              </a:rPr>
            </a:b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9" t="11637" r="10303" b="24569"/>
          <a:stretch/>
        </p:blipFill>
        <p:spPr bwMode="auto">
          <a:xfrm>
            <a:off x="539557" y="1484784"/>
            <a:ext cx="785611" cy="68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4" y="2564904"/>
            <a:ext cx="864518" cy="86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500+ Face Mask Pictures [HD] | Download Free Images on Unsplas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t="30749" r="7319" b="34626"/>
          <a:stretch/>
        </p:blipFill>
        <p:spPr bwMode="auto">
          <a:xfrm>
            <a:off x="288801" y="4005074"/>
            <a:ext cx="2544901" cy="90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70" y="5157202"/>
            <a:ext cx="1395929" cy="139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081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476" y="764714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en-GB" dirty="0">
                <a:solidFill>
                  <a:srgbClr val="4D4D4D"/>
                </a:solidFill>
                <a:latin typeface="SassoonCRInfant" panose="02010503020300020003" pitchFamily="2" charset="0"/>
              </a:rPr>
              <a:t> </a:t>
            </a:r>
            <a:r>
              <a:rPr lang="en-GB" dirty="0" smtClean="0">
                <a:solidFill>
                  <a:srgbClr val="4D4D4D"/>
                </a:solidFill>
                <a:latin typeface="SassoonCRInfant" panose="02010503020300020003" pitchFamily="2" charset="0"/>
              </a:rPr>
              <a:t>               </a:t>
            </a:r>
            <a:r>
              <a:rPr lang="en-GB" dirty="0" smtClean="0">
                <a:latin typeface="SassoonCRInfant" panose="02010503020300020003" pitchFamily="2" charset="0"/>
              </a:rPr>
              <a:t>When </a:t>
            </a:r>
            <a:r>
              <a:rPr lang="en-GB" dirty="0">
                <a:latin typeface="SassoonCRInfant" panose="02010503020300020003" pitchFamily="2" charset="0"/>
              </a:rPr>
              <a:t>you're not using your face covering (for example, during class), it </a:t>
            </a:r>
            <a:r>
              <a:rPr lang="en-GB" dirty="0" smtClean="0">
                <a:latin typeface="SassoonCRInfant" panose="02010503020300020003" pitchFamily="2" charset="0"/>
              </a:rPr>
              <a:t>should</a:t>
            </a: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be </a:t>
            </a:r>
            <a:r>
              <a:rPr lang="en-GB" dirty="0">
                <a:latin typeface="SassoonCRInfant" panose="02010503020300020003" pitchFamily="2" charset="0"/>
              </a:rPr>
              <a:t>placed in a washable bag or container. </a:t>
            </a:r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Avoid </a:t>
            </a:r>
            <a:r>
              <a:rPr lang="en-GB" dirty="0">
                <a:latin typeface="SassoonCRInfant" panose="02010503020300020003" pitchFamily="2" charset="0"/>
              </a:rPr>
              <a:t>placing it on surfaces, due </a:t>
            </a:r>
            <a:r>
              <a:rPr lang="en-GB" dirty="0" smtClean="0">
                <a:latin typeface="SassoonCRInfant" panose="02010503020300020003" pitchFamily="2" charset="0"/>
              </a:rPr>
              <a:t>to </a:t>
            </a:r>
            <a:r>
              <a:rPr lang="en-GB" dirty="0">
                <a:latin typeface="SassoonCRInfant" panose="02010503020300020003" pitchFamily="2" charset="0"/>
              </a:rPr>
              <a:t>the possibility of contamination.</a:t>
            </a: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       If </a:t>
            </a:r>
            <a:r>
              <a:rPr lang="en-GB" dirty="0">
                <a:latin typeface="SassoonCRInfant" panose="02010503020300020003" pitchFamily="2" charset="0"/>
              </a:rPr>
              <a:t>it's a fabric face covering, keep the face covering in a </a:t>
            </a:r>
            <a:r>
              <a:rPr lang="en-GB" dirty="0" smtClean="0">
                <a:latin typeface="SassoonCRInfant" panose="02010503020300020003" pitchFamily="2" charset="0"/>
              </a:rPr>
              <a:t>plastic</a:t>
            </a: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       </a:t>
            </a:r>
            <a:r>
              <a:rPr lang="en-GB" dirty="0">
                <a:latin typeface="SassoonCRInfant" panose="02010503020300020003" pitchFamily="2" charset="0"/>
              </a:rPr>
              <a:t>bag until you can wash it, then wash it at 60 degrees </a:t>
            </a:r>
            <a:r>
              <a:rPr lang="en-GB" dirty="0" smtClean="0">
                <a:latin typeface="SassoonCRInfant" panose="02010503020300020003" pitchFamily="2" charset="0"/>
              </a:rPr>
              <a:t>centigrade</a:t>
            </a: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       </a:t>
            </a:r>
            <a:r>
              <a:rPr lang="en-GB" dirty="0">
                <a:latin typeface="SassoonCRInfant" panose="02010503020300020003" pitchFamily="2" charset="0"/>
              </a:rPr>
              <a:t>after each day of use. </a:t>
            </a:r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        It </a:t>
            </a:r>
            <a:r>
              <a:rPr lang="en-GB" dirty="0">
                <a:latin typeface="SassoonCRInfant" panose="02010503020300020003" pitchFamily="2" charset="0"/>
              </a:rPr>
              <a:t>can go in the wash with other laundry</a:t>
            </a:r>
            <a:r>
              <a:rPr lang="en-GB" dirty="0" smtClean="0">
                <a:latin typeface="SassoonCRInfant" panose="02010503020300020003" pitchFamily="2" charset="0"/>
              </a:rPr>
              <a:t>.</a:t>
            </a: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If </a:t>
            </a:r>
            <a:r>
              <a:rPr lang="en-GB" dirty="0">
                <a:latin typeface="SassoonCRInfant" panose="02010503020300020003" pitchFamily="2" charset="0"/>
              </a:rPr>
              <a:t>you're using a disposable face covering, wrap it in a bag and put it </a:t>
            </a:r>
            <a:r>
              <a:rPr lang="en-GB" dirty="0" smtClean="0">
                <a:latin typeface="SassoonCRInfant" panose="02010503020300020003" pitchFamily="2" charset="0"/>
              </a:rPr>
              <a:t>in  </a:t>
            </a: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a bin</a:t>
            </a:r>
            <a:r>
              <a:rPr lang="en-GB" dirty="0" smtClean="0">
                <a:solidFill>
                  <a:srgbClr val="4D4D4D"/>
                </a:solidFill>
                <a:latin typeface="SassoonCRInfant" panose="02010503020300020003" pitchFamily="2" charset="0"/>
              </a:rPr>
              <a:t>.</a:t>
            </a:r>
            <a:endParaRPr lang="en-GB" dirty="0">
              <a:solidFill>
                <a:srgbClr val="4D4D4D"/>
              </a:solidFill>
              <a:latin typeface="SassoonCRInfant" panose="02010503020300020003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1" t="11138" r="13070" b="13056"/>
          <a:stretch/>
        </p:blipFill>
        <p:spPr bwMode="auto">
          <a:xfrm>
            <a:off x="119215" y="404664"/>
            <a:ext cx="1100762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t="9178" r="31807" b="6592"/>
          <a:stretch/>
        </p:blipFill>
        <p:spPr bwMode="auto">
          <a:xfrm>
            <a:off x="119217" y="4077072"/>
            <a:ext cx="1687132" cy="146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2462531"/>
            <a:ext cx="1648882" cy="112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656" y="5013186"/>
            <a:ext cx="1215805" cy="148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115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628810"/>
            <a:ext cx="7772400" cy="173062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Doctors learn how to wash their hands properly as part of their training…and they have to pass a handwashing test!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https://www.bbc.co.uk/programmes/p01jkn04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736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79" y="-27740"/>
            <a:ext cx="2592288" cy="272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225" y="4509121"/>
            <a:ext cx="4173930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n-GB" sz="2400" b="1" u="sng" dirty="0"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Word of the </a:t>
            </a:r>
            <a:r>
              <a:rPr lang="en-GB" sz="2400" b="1" u="sng" dirty="0" smtClean="0"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Week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904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9600" b="1" cap="all" dirty="0" smtClean="0">
                <a:solidFill>
                  <a:srgbClr val="FF0000"/>
                </a:solidFill>
                <a:effectLst>
                  <a:reflection blurRad="12700" stA="28000" endPos="45000" dist="1003" dir="5400000" sy="-100000" algn="bl"/>
                </a:effectLst>
              </a:rPr>
              <a:t>narcissist</a:t>
            </a:r>
            <a:r>
              <a:rPr lang="en-GB" sz="8000" b="1" cap="all" dirty="0" smtClean="0"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en-GB" sz="2200" b="1" cap="all" dirty="0" smtClean="0">
                <a:effectLst>
                  <a:reflection blurRad="12700" stA="28000" endPos="45000" dist="1003" dir="5400000" sy="-100000" algn="bl"/>
                </a:effectLst>
              </a:rPr>
              <a:t>(noun)</a:t>
            </a:r>
            <a:r>
              <a:rPr lang="en-GB" sz="2200" dirty="0" smtClean="0"/>
              <a:t> </a:t>
            </a:r>
            <a:endParaRPr lang="en-GB" sz="2200" dirty="0"/>
          </a:p>
          <a:p>
            <a:pPr marL="0" lvl="0" indent="0">
              <a:buNone/>
            </a:pPr>
            <a:r>
              <a:rPr lang="en-GB" sz="2800" b="1" dirty="0" smtClean="0"/>
              <a:t>Narcissistic (adjective); narcissism (noun)</a:t>
            </a:r>
          </a:p>
          <a:p>
            <a:pPr marL="0" lvl="0" indent="0">
              <a:buNone/>
            </a:pPr>
            <a:r>
              <a:rPr lang="en-GB" sz="2800" dirty="0" smtClean="0"/>
              <a:t>A person who has an excessive interest in or admiration of themselves. </a:t>
            </a:r>
          </a:p>
          <a:p>
            <a:pPr marL="0" lvl="0" indent="0">
              <a:buNone/>
            </a:pPr>
            <a:r>
              <a:rPr lang="en-GB" sz="2800" dirty="0" smtClean="0"/>
              <a:t>A </a:t>
            </a:r>
            <a:r>
              <a:rPr lang="en-GB" sz="2800" u="sng" dirty="0" smtClean="0"/>
              <a:t>narcissist</a:t>
            </a:r>
            <a:r>
              <a:rPr lang="en-GB" sz="2800" dirty="0" smtClean="0"/>
              <a:t> might be vain, selfish and full of self-importance, and they might believe that they deserve special treatment.  Some people might say that social media encourages </a:t>
            </a:r>
            <a:r>
              <a:rPr lang="en-GB" sz="2800" u="sng" dirty="0" smtClean="0"/>
              <a:t>narcissism</a:t>
            </a:r>
            <a:r>
              <a:rPr lang="en-GB" sz="2800" dirty="0" smtClean="0"/>
              <a:t> and </a:t>
            </a:r>
            <a:r>
              <a:rPr lang="en-GB" sz="2800" u="sng" dirty="0" smtClean="0"/>
              <a:t>narcissistic</a:t>
            </a:r>
            <a:r>
              <a:rPr lang="en-GB" sz="2800" dirty="0" smtClean="0"/>
              <a:t> behaviour.</a:t>
            </a:r>
          </a:p>
          <a:p>
            <a:pPr marL="0" lvl="0" indent="0">
              <a:buNone/>
            </a:pPr>
            <a:r>
              <a:rPr lang="en-GB" sz="2800" u="sng" dirty="0" smtClean="0"/>
              <a:t>Narcissus</a:t>
            </a:r>
            <a:r>
              <a:rPr lang="en-GB" sz="2800" dirty="0" smtClean="0"/>
              <a:t> was a character in Greek mythology, who fell in love with his own reflection.</a:t>
            </a:r>
          </a:p>
        </p:txBody>
      </p:sp>
    </p:spTree>
    <p:extLst>
      <p:ext uri="{BB962C8B-B14F-4D97-AF65-F5344CB8AC3E}">
        <p14:creationId xmlns:p14="http://schemas.microsoft.com/office/powerpoint/2010/main" val="2102241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Virtual Pentathlon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11"/>
            <a:ext cx="8147248" cy="2116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 smtClean="0"/>
              <a:t>Well done to the S1-S3 completing the challenge of a 15x5m sprint challenge.</a:t>
            </a:r>
            <a:endParaRPr lang="en-GB" sz="4400" dirty="0"/>
          </a:p>
        </p:txBody>
      </p:sp>
      <p:sp>
        <p:nvSpPr>
          <p:cNvPr id="4" name="AutoShape 2" descr="Image result for badminton pic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5" name="Picture 2" descr="Weighted Sled Tows Improve Sprint Performance Over Sprinting Alone |  Breaking Mus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2" y="3645024"/>
            <a:ext cx="4608512" cy="305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559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Virtual Pentathlon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Well done to our S1 –S3 completing last weeks challenge of the target throw. We even had some pupils getting all 12 throws on target.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3288003"/>
            <a:ext cx="316835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243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28932</TotalTime>
  <Words>468</Words>
  <Application>Microsoft Office PowerPoint</Application>
  <PresentationFormat>On-screen Show (4:3)</PresentationFormat>
  <Paragraphs>98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Office Theme</vt:lpstr>
      <vt:lpstr>4_Office Theme</vt:lpstr>
      <vt:lpstr>1_Office Theme</vt:lpstr>
      <vt:lpstr>2_Office Theme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Doctors learn how to wash their hands properly as part of their training…and they have to pass a handwashing test!</vt:lpstr>
      <vt:lpstr>Word of the Week</vt:lpstr>
      <vt:lpstr>Virtual Pentathlon</vt:lpstr>
      <vt:lpstr>Virtual Pentathlon</vt:lpstr>
      <vt:lpstr>Virtual pentathlon</vt:lpstr>
      <vt:lpstr>PowerPoint Presentation</vt:lpstr>
      <vt:lpstr>PowerPoint Presentation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Belinda Cook</dc:creator>
  <cp:lastModifiedBy>Iain Stewart</cp:lastModifiedBy>
  <cp:revision>180</cp:revision>
  <dcterms:created xsi:type="dcterms:W3CDTF">2019-09-26T08:48:50Z</dcterms:created>
  <dcterms:modified xsi:type="dcterms:W3CDTF">2020-09-23T14:16:06Z</dcterms:modified>
</cp:coreProperties>
</file>