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92" r:id="rId3"/>
    <p:sldMasterId id="2147483816" r:id="rId4"/>
    <p:sldMasterId id="2147483828" r:id="rId5"/>
  </p:sldMasterIdLst>
  <p:notesMasterIdLst>
    <p:notesMasterId r:id="rId17"/>
  </p:notesMasterIdLst>
  <p:sldIdLst>
    <p:sldId id="257" r:id="rId6"/>
    <p:sldId id="267" r:id="rId7"/>
    <p:sldId id="276" r:id="rId8"/>
    <p:sldId id="277" r:id="rId9"/>
    <p:sldId id="297" r:id="rId10"/>
    <p:sldId id="301" r:id="rId11"/>
    <p:sldId id="299" r:id="rId12"/>
    <p:sldId id="298" r:id="rId13"/>
    <p:sldId id="300" r:id="rId14"/>
    <p:sldId id="293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67794" autoAdjust="0"/>
  </p:normalViewPr>
  <p:slideViewPr>
    <p:cSldViewPr>
      <p:cViewPr>
        <p:scale>
          <a:sx n="81" d="100"/>
          <a:sy n="81" d="100"/>
        </p:scale>
        <p:origin x="-111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998C-2247-4633-B314-D51D9A87CF95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3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p:transition spd="slow"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p:transition spd="slow"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p:transition spd="slow" advClick="0" advTm="7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p:transition spd="slow" advClick="0" advTm="7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p:transition spd="slow" advClick="0" advTm="7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p:transition spd="slow" advClick="0" advTm="7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p:transition spd="slow" advClick="0" advTm="7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p:transition spd="slow" advClick="0" advTm="7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p:transition spd="slow" advClick="0" advTm="7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p:transition spd="slow" advClick="0" advTm="7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p:transition spd="slow"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p:transition spd="slow" advClick="0" advTm="7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p:transition spd="slow" advClick="0" advTm="7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p:transition spd="slow" advClick="0" advTm="7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p:transition spd="slow" advClick="0" advTm="7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2452"/>
      </p:ext>
    </p:extLst>
  </p:cSld>
  <p:clrMapOvr>
    <a:masterClrMapping/>
  </p:clrMapOvr>
  <p:transition spd="slow" advClick="0" advTm="7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82415"/>
      </p:ext>
    </p:extLst>
  </p:cSld>
  <p:clrMapOvr>
    <a:masterClrMapping/>
  </p:clrMapOvr>
  <p:transition spd="slow" advClick="0" advTm="7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7216"/>
      </p:ext>
    </p:extLst>
  </p:cSld>
  <p:clrMapOvr>
    <a:masterClrMapping/>
  </p:clrMapOvr>
  <p:transition spd="slow" advClick="0" advTm="7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2630"/>
      </p:ext>
    </p:extLst>
  </p:cSld>
  <p:clrMapOvr>
    <a:masterClrMapping/>
  </p:clrMapOvr>
  <p:transition spd="slow" advClick="0" advTm="7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8106"/>
      </p:ext>
    </p:extLst>
  </p:cSld>
  <p:clrMapOvr>
    <a:masterClrMapping/>
  </p:clrMapOvr>
  <p:transition spd="slow" advClick="0" advTm="7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4309"/>
      </p:ext>
    </p:extLst>
  </p:cSld>
  <p:clrMapOvr>
    <a:masterClrMapping/>
  </p:clrMapOvr>
  <p:transition spd="slow" advClick="0" advTm="7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36662"/>
      </p:ext>
    </p:extLst>
  </p:cSld>
  <p:clrMapOvr>
    <a:masterClrMapping/>
  </p:clrMapOvr>
  <p:transition spd="slow"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p:transition spd="slow" advClick="0" advTm="7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4984"/>
      </p:ext>
    </p:extLst>
  </p:cSld>
  <p:clrMapOvr>
    <a:masterClrMapping/>
  </p:clrMapOvr>
  <p:transition spd="slow" advClick="0" advTm="7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1340"/>
      </p:ext>
    </p:extLst>
  </p:cSld>
  <p:clrMapOvr>
    <a:masterClrMapping/>
  </p:clrMapOvr>
  <p:transition spd="slow" advClick="0" advTm="7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96539"/>
      </p:ext>
    </p:extLst>
  </p:cSld>
  <p:clrMapOvr>
    <a:masterClrMapping/>
  </p:clrMapOvr>
  <p:transition spd="slow" advClick="0" advTm="7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3176"/>
      </p:ext>
    </p:extLst>
  </p:cSld>
  <p:clrMapOvr>
    <a:masterClrMapping/>
  </p:clrMapOvr>
  <p:transition spd="slow" advClick="0" advTm="7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49015"/>
      </p:ext>
    </p:extLst>
  </p:cSld>
  <p:clrMapOvr>
    <a:masterClrMapping/>
  </p:clrMapOvr>
  <p:transition spd="slow" advClick="0" advTm="7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92596"/>
      </p:ext>
    </p:extLst>
  </p:cSld>
  <p:clrMapOvr>
    <a:masterClrMapping/>
  </p:clrMapOvr>
  <p:transition spd="slow" advClick="0" advTm="7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39384"/>
      </p:ext>
    </p:extLst>
  </p:cSld>
  <p:clrMapOvr>
    <a:masterClrMapping/>
  </p:clrMapOvr>
  <p:transition spd="slow" advClick="0" advTm="7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8354"/>
      </p:ext>
    </p:extLst>
  </p:cSld>
  <p:clrMapOvr>
    <a:masterClrMapping/>
  </p:clrMapOvr>
  <p:transition spd="slow" advClick="0" advTm="7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06471"/>
      </p:ext>
    </p:extLst>
  </p:cSld>
  <p:clrMapOvr>
    <a:masterClrMapping/>
  </p:clrMapOvr>
  <p:transition spd="slow" advClick="0" advTm="7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81961"/>
      </p:ext>
    </p:extLst>
  </p:cSld>
  <p:clrMapOvr>
    <a:masterClrMapping/>
  </p:clrMapOvr>
  <p:transition spd="slow"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p:transition spd="slow" advClick="0" advTm="7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10881"/>
      </p:ext>
    </p:extLst>
  </p:cSld>
  <p:clrMapOvr>
    <a:masterClrMapping/>
  </p:clrMapOvr>
  <p:transition spd="slow" advClick="0" advTm="7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55087"/>
      </p:ext>
    </p:extLst>
  </p:cSld>
  <p:clrMapOvr>
    <a:masterClrMapping/>
  </p:clrMapOvr>
  <p:transition spd="slow" advClick="0" advTm="7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96655"/>
      </p:ext>
    </p:extLst>
  </p:cSld>
  <p:clrMapOvr>
    <a:masterClrMapping/>
  </p:clrMapOvr>
  <p:transition spd="slow" advClick="0" advTm="7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40658"/>
      </p:ext>
    </p:extLst>
  </p:cSld>
  <p:clrMapOvr>
    <a:masterClrMapping/>
  </p:clrMapOvr>
  <p:transition spd="slow" advClick="0" advTm="7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69936"/>
      </p:ext>
    </p:extLst>
  </p:cSld>
  <p:clrMapOvr>
    <a:masterClrMapping/>
  </p:clrMapOvr>
  <p:transition spd="slow" advClick="0" advTm="7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15530"/>
      </p:ext>
    </p:extLst>
  </p:cSld>
  <p:clrMapOvr>
    <a:masterClrMapping/>
  </p:clrMapOvr>
  <p:transition spd="slow" advClick="0" advTm="7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53175"/>
      </p:ext>
    </p:extLst>
  </p:cSld>
  <p:clrMapOvr>
    <a:masterClrMapping/>
  </p:clrMapOvr>
  <p:transition spd="slow" advClick="0" advTm="7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70474"/>
      </p:ext>
    </p:extLst>
  </p:cSld>
  <p:clrMapOvr>
    <a:masterClrMapping/>
  </p:clrMapOvr>
  <p:transition spd="slow" advClick="0" advTm="7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53802"/>
      </p:ext>
    </p:extLst>
  </p:cSld>
  <p:clrMapOvr>
    <a:masterClrMapping/>
  </p:clrMapOvr>
  <p:transition spd="slow" advClick="0" advTm="7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76370"/>
      </p:ext>
    </p:extLst>
  </p:cSld>
  <p:clrMapOvr>
    <a:masterClrMapping/>
  </p:clrMapOvr>
  <p:transition spd="slow"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p:transition spd="slow" advClick="0" advTm="7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59915"/>
      </p:ext>
    </p:extLst>
  </p:cSld>
  <p:clrMapOvr>
    <a:masterClrMapping/>
  </p:clrMapOvr>
  <p:transition spd="slow" advClick="0" advTm="7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48336"/>
      </p:ext>
    </p:extLst>
  </p:cSld>
  <p:clrMapOvr>
    <a:masterClrMapping/>
  </p:clrMapOvr>
  <p:transition spd="slow" advClick="0" advTm="7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77394"/>
      </p:ext>
    </p:extLst>
  </p:cSld>
  <p:clrMapOvr>
    <a:masterClrMapping/>
  </p:clrMapOvr>
  <p:transition spd="slow" advClick="0" advTm="7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63560"/>
      </p:ext>
    </p:extLst>
  </p:cSld>
  <p:clrMapOvr>
    <a:masterClrMapping/>
  </p:clrMapOvr>
  <p:transition spd="slow" advClick="0" advTm="7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77238"/>
      </p:ext>
    </p:extLst>
  </p:cSld>
  <p:clrMapOvr>
    <a:masterClrMapping/>
  </p:clrMapOvr>
  <p:transition spd="slow" advClick="0" advTm="7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77176"/>
      </p:ext>
    </p:extLst>
  </p:cSld>
  <p:clrMapOvr>
    <a:masterClrMapping/>
  </p:clrMapOvr>
  <p:transition spd="slow"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p:transition spd="slow"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p:transition spd="slow"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p:transition spd="slow"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p:transition spd="slow"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7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7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Click="0" advTm="7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Click="0" advTm="7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5" y="0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3833" y="2713592"/>
            <a:ext cx="582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9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 November 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3198" y="2220646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56" y="3789040"/>
            <a:ext cx="2978963" cy="2482469"/>
          </a:xfrm>
          <a:prstGeom prst="rect">
            <a:avLst/>
          </a:prstGeom>
        </p:spPr>
      </p:pic>
      <p:sp>
        <p:nvSpPr>
          <p:cNvPr id="2" name="AutoShape 2" descr="Red Poppy Border | Stock vector | Colour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What does the black poppy mean? – Keep The Faith ® The UK's Black and  multi-ethnic Christian magaz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69" y="5274748"/>
            <a:ext cx="4824536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3204381"/>
            <a:ext cx="6831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Anti- Bullying Week : United Against Bullying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asgow City Parents Group (GCPG) on Twitter: &quot;#OutdoorLearning is  happening in Glasgow schools! 🎓🏫🍃🌞🌧💧🌬💛 Parents/carers, please  ensure your child has weather appropriate clothing for school to account  for plenty of outdoor learni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20425"/>
            <a:ext cx="9144034" cy="45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96" y="4585185"/>
            <a:ext cx="89238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The weather will get cooler over the next few weeks and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months.  Please be prepared for Monday afternoons so you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can enjoy Outdoor Learning feeling warm, dry and happy. 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If it is wet, you will need to bring some wellies and a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waterproof jacket.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204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062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58"/>
            <a:ext cx="780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If you wear a disposable mask, please cut the elastic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before you put them in the bin.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-9281" r="2093" b="9281"/>
          <a:stretch/>
        </p:blipFill>
        <p:spPr bwMode="auto">
          <a:xfrm rot="4711899">
            <a:off x="6854865" y="3480184"/>
            <a:ext cx="2436002" cy="22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705" y="6070318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This will help look after wild animals.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0655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8497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Top </a:t>
            </a:r>
            <a:r>
              <a:rPr lang="en-GB" sz="2800" u="sng" dirty="0">
                <a:solidFill>
                  <a:srgbClr val="333333"/>
                </a:solidFill>
                <a:latin typeface="SassoonCRInfant" panose="02010503020300020003" pitchFamily="2" charset="0"/>
              </a:rPr>
              <a:t>tips on wearing a face </a:t>
            </a:r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covering</a:t>
            </a:r>
          </a:p>
          <a:p>
            <a:pPr algn="ctr" fontAlgn="base"/>
            <a:endParaRPr lang="en-GB" sz="3200" dirty="0">
              <a:solidFill>
                <a:srgbClr val="333333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sz="2000" dirty="0" smtClean="0">
                <a:latin typeface="SassoonCRInfant" panose="02010503020300020003" pitchFamily="2" charset="0"/>
              </a:rPr>
              <a:t>In </a:t>
            </a:r>
            <a:r>
              <a:rPr lang="en-GB" sz="2000" dirty="0">
                <a:latin typeface="SassoonCRInfant" panose="02010503020300020003" pitchFamily="2" charset="0"/>
              </a:rPr>
              <a:t>order for your face covering to keep you and those around you </a:t>
            </a:r>
            <a:r>
              <a:rPr lang="en-GB" sz="2000" dirty="0" smtClean="0">
                <a:latin typeface="SassoonCRInfant" panose="02010503020300020003" pitchFamily="2" charset="0"/>
              </a:rPr>
              <a:t>safe, remember:</a:t>
            </a:r>
          </a:p>
          <a:p>
            <a:pPr algn="ct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ctr" fontAlgn="base"/>
            <a:endParaRPr lang="en-GB" sz="2000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Face </a:t>
            </a:r>
            <a:r>
              <a:rPr lang="en-GB" sz="2000" dirty="0">
                <a:latin typeface="SassoonCRInfant" panose="02010503020300020003" pitchFamily="2" charset="0"/>
              </a:rPr>
              <a:t>coverings should not be shared with </a:t>
            </a:r>
            <a:r>
              <a:rPr lang="en-GB" sz="2000" dirty="0" smtClean="0">
                <a:latin typeface="SassoonCRInfant" panose="02010503020300020003" pitchFamily="2" charset="0"/>
              </a:rPr>
              <a:t>others</a:t>
            </a: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Wash </a:t>
            </a:r>
            <a:r>
              <a:rPr lang="en-GB" sz="2000" dirty="0">
                <a:latin typeface="SassoonCRInfant" panose="02010503020300020003" pitchFamily="2" charset="0"/>
              </a:rPr>
              <a:t>your hands or use hand sanitiser before putting it </a:t>
            </a:r>
            <a:r>
              <a:rPr lang="en-GB" sz="2000" dirty="0" smtClean="0">
                <a:latin typeface="SassoonCRInfant" panose="02010503020300020003" pitchFamily="2" charset="0"/>
              </a:rPr>
              <a:t>on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and </a:t>
            </a:r>
            <a:r>
              <a:rPr lang="en-GB" sz="2000" dirty="0">
                <a:latin typeface="SassoonCRInfant" panose="02010503020300020003" pitchFamily="2" charset="0"/>
              </a:rPr>
              <a:t>try not to touch your </a:t>
            </a:r>
            <a:r>
              <a:rPr lang="en-GB" sz="2000" dirty="0" smtClean="0">
                <a:latin typeface="SassoonCRInfant" panose="02010503020300020003" pitchFamily="2" charset="0"/>
              </a:rPr>
              <a:t>face</a:t>
            </a: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It’s </a:t>
            </a:r>
            <a:r>
              <a:rPr lang="en-GB" sz="2000" dirty="0">
                <a:latin typeface="SassoonCRInfant" panose="02010503020300020003" pitchFamily="2" charset="0"/>
              </a:rPr>
              <a:t>important to make sure the face covering is the right size </a:t>
            </a:r>
            <a:r>
              <a:rPr lang="en-GB" sz="2000" dirty="0" smtClean="0">
                <a:latin typeface="SassoonCRInfant" panose="02010503020300020003" pitchFamily="2" charset="0"/>
              </a:rPr>
              <a:t>to                         cover </a:t>
            </a:r>
            <a:r>
              <a:rPr lang="en-GB" sz="2000" dirty="0">
                <a:latin typeface="SassoonCRInfant" panose="02010503020300020003" pitchFamily="2" charset="0"/>
              </a:rPr>
              <a:t>the nose, mouth and chin and you shouldn't </a:t>
            </a:r>
            <a:r>
              <a:rPr lang="en-GB" sz="2000" dirty="0" smtClean="0">
                <a:latin typeface="SassoonCRInfant" panose="02010503020300020003" pitchFamily="2" charset="0"/>
              </a:rPr>
              <a:t>touch    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the front </a:t>
            </a:r>
            <a:r>
              <a:rPr lang="en-GB" sz="2000" dirty="0">
                <a:latin typeface="SassoonCRInfant" panose="02010503020300020003" pitchFamily="2" charset="0"/>
              </a:rPr>
              <a:t>once it's on 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latin typeface="SassoonCRInfant" panose="02010503020300020003" pitchFamily="2" charset="0"/>
              </a:rPr>
              <a:t> 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When </a:t>
            </a:r>
            <a:r>
              <a:rPr lang="en-GB" sz="2000" dirty="0">
                <a:latin typeface="SassoonCRInfant" panose="02010503020300020003" pitchFamily="2" charset="0"/>
              </a:rPr>
              <a:t>you take it off, try not to touch the part you’ve been </a:t>
            </a:r>
          </a:p>
          <a:p>
            <a:pPr algn="just" fontAlgn="base"/>
            <a:r>
              <a:rPr lang="en-GB" sz="2000" dirty="0" smtClean="0">
                <a:latin typeface="SassoonCRInfant" panose="02010503020300020003" pitchFamily="2" charset="0"/>
              </a:rPr>
              <a:t>                           breathing on</a:t>
            </a:r>
          </a:p>
          <a:p>
            <a:pPr algn="just" fontAlgn="base"/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solidFill>
                  <a:srgbClr val="201F1E"/>
                </a:solidFill>
                <a:latin typeface="Segoe UI"/>
              </a:rPr>
              <a:t/>
            </a:r>
            <a:br>
              <a:rPr lang="en-GB" dirty="0">
                <a:solidFill>
                  <a:srgbClr val="201F1E"/>
                </a:solidFill>
                <a:latin typeface="Segoe UI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637" r="10303" b="24569"/>
          <a:stretch/>
        </p:blipFill>
        <p:spPr bwMode="auto">
          <a:xfrm>
            <a:off x="539561" y="1484784"/>
            <a:ext cx="785611" cy="6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5" y="2564904"/>
            <a:ext cx="864518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00+ Face Mask Pictures [HD] | Download Free Images on Unspl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749" r="7319" b="34626"/>
          <a:stretch/>
        </p:blipFill>
        <p:spPr bwMode="auto">
          <a:xfrm>
            <a:off x="288801" y="4005082"/>
            <a:ext cx="2544901" cy="9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0" y="5157210"/>
            <a:ext cx="1395929" cy="13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8155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76" y="76472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GB" dirty="0">
                <a:solidFill>
                  <a:srgbClr val="4D4D4D"/>
                </a:solidFill>
                <a:latin typeface="SassoonCRInfant" panose="02010503020300020003" pitchFamily="2" charset="0"/>
              </a:rPr>
              <a:t> 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               </a:t>
            </a:r>
            <a:r>
              <a:rPr lang="en-GB" dirty="0" smtClean="0">
                <a:latin typeface="SassoonCRInfant" panose="02010503020300020003" pitchFamily="2" charset="0"/>
              </a:rPr>
              <a:t>When </a:t>
            </a:r>
            <a:r>
              <a:rPr lang="en-GB" dirty="0">
                <a:latin typeface="SassoonCRInfant" panose="02010503020300020003" pitchFamily="2" charset="0"/>
              </a:rPr>
              <a:t>you're not using your face covering (for example, during class), it </a:t>
            </a:r>
            <a:r>
              <a:rPr lang="en-GB" dirty="0" smtClean="0">
                <a:latin typeface="SassoonCRInfant" panose="02010503020300020003" pitchFamily="2" charset="0"/>
              </a:rPr>
              <a:t>should</a:t>
            </a: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be </a:t>
            </a:r>
            <a:r>
              <a:rPr lang="en-GB" dirty="0">
                <a:latin typeface="SassoonCRInfant" panose="02010503020300020003" pitchFamily="2" charset="0"/>
              </a:rPr>
              <a:t>placed in a washable bag or container.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Avoid </a:t>
            </a:r>
            <a:r>
              <a:rPr lang="en-GB" dirty="0">
                <a:latin typeface="SassoonCRInfant" panose="02010503020300020003" pitchFamily="2" charset="0"/>
              </a:rPr>
              <a:t>placing it on surfaces, due </a:t>
            </a:r>
            <a:r>
              <a:rPr lang="en-GB" dirty="0" smtClean="0">
                <a:latin typeface="SassoonCRInfant" panose="02010503020300020003" pitchFamily="2" charset="0"/>
              </a:rPr>
              <a:t>to </a:t>
            </a:r>
            <a:r>
              <a:rPr lang="en-GB" dirty="0">
                <a:latin typeface="SassoonCRInfant" panose="02010503020300020003" pitchFamily="2" charset="0"/>
              </a:rPr>
              <a:t>the possibility of contamination.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If </a:t>
            </a:r>
            <a:r>
              <a:rPr lang="en-GB" dirty="0">
                <a:latin typeface="SassoonCRInfant" panose="02010503020300020003" pitchFamily="2" charset="0"/>
              </a:rPr>
              <a:t>it's a fabric face covering, keep the face covering in a </a:t>
            </a:r>
            <a:r>
              <a:rPr lang="en-GB" dirty="0" smtClean="0">
                <a:latin typeface="SassoonCRInfant" panose="02010503020300020003" pitchFamily="2" charset="0"/>
              </a:rPr>
              <a:t>plastic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bag until you can wash it, then wash it at 60 degrees </a:t>
            </a:r>
            <a:r>
              <a:rPr lang="en-GB" dirty="0" smtClean="0">
                <a:latin typeface="SassoonCRInfant" panose="02010503020300020003" pitchFamily="2" charset="0"/>
              </a:rPr>
              <a:t>centigrade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after each day of use.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It </a:t>
            </a:r>
            <a:r>
              <a:rPr lang="en-GB" dirty="0">
                <a:latin typeface="SassoonCRInfant" panose="02010503020300020003" pitchFamily="2" charset="0"/>
              </a:rPr>
              <a:t>can go in the wash with other laundry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If </a:t>
            </a:r>
            <a:r>
              <a:rPr lang="en-GB" dirty="0">
                <a:latin typeface="SassoonCRInfant" panose="02010503020300020003" pitchFamily="2" charset="0"/>
              </a:rPr>
              <a:t>you're using a disposable face covering, wrap it in a bag and put it </a:t>
            </a:r>
            <a:r>
              <a:rPr lang="en-GB" dirty="0" smtClean="0">
                <a:latin typeface="SassoonCRInfant" panose="02010503020300020003" pitchFamily="2" charset="0"/>
              </a:rPr>
              <a:t>in  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a bin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1138" r="13070" b="13056"/>
          <a:stretch/>
        </p:blipFill>
        <p:spPr bwMode="auto">
          <a:xfrm>
            <a:off x="119215" y="404664"/>
            <a:ext cx="1100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9178" r="31807" b="6592"/>
          <a:stretch/>
        </p:blipFill>
        <p:spPr bwMode="auto">
          <a:xfrm>
            <a:off x="119217" y="4077072"/>
            <a:ext cx="1687132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462531"/>
            <a:ext cx="1648882" cy="1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8" y="5013194"/>
            <a:ext cx="1215805" cy="14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1516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7725" y="-173038"/>
            <a:ext cx="10839450" cy="720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>
                <a:effectLst>
                  <a:reflection blurRad="12700" stA="28000" endPos="45000" dist="1003" dir="5400000" sy="-100000" algn="bl"/>
                </a:effectLst>
              </a:rPr>
              <a:t>remembrance 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200" dirty="0"/>
          </a:p>
          <a:p>
            <a:pPr lvl="0"/>
            <a:r>
              <a:rPr lang="en-GB" sz="2800" dirty="0"/>
              <a:t>The act of remembering something or someone, specifically the dead. </a:t>
            </a:r>
          </a:p>
          <a:p>
            <a:pPr lvl="0"/>
            <a:r>
              <a:rPr lang="en-GB" sz="2800" dirty="0"/>
              <a:t>A memory or recollection. </a:t>
            </a:r>
          </a:p>
          <a:p>
            <a:pPr marL="0" indent="0">
              <a:buNone/>
            </a:pPr>
            <a:r>
              <a:rPr lang="en-GB" sz="2800" dirty="0"/>
              <a:t>Armistice Day is on 11 November and is also known as </a:t>
            </a:r>
            <a:r>
              <a:rPr lang="en-GB" sz="2800" b="1" dirty="0"/>
              <a:t>Remembrance </a:t>
            </a:r>
            <a:r>
              <a:rPr lang="en-GB" sz="2800" dirty="0"/>
              <a:t>Day. It marks the day World War One ended, at 11am on the 11th day of the 11th month, in 1918. A two-minute silence is held at 11am to </a:t>
            </a:r>
            <a:r>
              <a:rPr lang="en-GB" sz="2800" b="1" dirty="0"/>
              <a:t>remember</a:t>
            </a:r>
            <a:r>
              <a:rPr lang="en-GB" sz="2800" dirty="0"/>
              <a:t> the people who have died in wars.</a:t>
            </a:r>
          </a:p>
          <a:p>
            <a:pPr marL="0" indent="0">
              <a:buNone/>
            </a:pPr>
            <a:r>
              <a:rPr lang="en-GB" sz="2800" dirty="0"/>
              <a:t>The poppy is the symbol of </a:t>
            </a:r>
            <a:r>
              <a:rPr lang="en-GB" sz="2800" b="1" dirty="0"/>
              <a:t>r</a:t>
            </a:r>
            <a:r>
              <a:rPr lang="en-GB" sz="2800" b="1" dirty="0" smtClean="0"/>
              <a:t>emembrance</a:t>
            </a:r>
            <a:r>
              <a:rPr lang="en-GB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766256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721" y="5226784"/>
            <a:ext cx="39731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3E3B7E"/>
                </a:solidFill>
                <a:latin typeface="SassoonCRInfant" panose="02010503020300020003" pitchFamily="2" charset="0"/>
              </a:rPr>
              <a:t> </a:t>
            </a:r>
            <a:r>
              <a:rPr lang="en-GB" sz="2000" dirty="0">
                <a:latin typeface="SassoonCRInfant" panose="02010503020300020003" pitchFamily="2" charset="0"/>
              </a:rPr>
              <a:t>Odd Socks Day is designed to be fun! It’s an opportunity to encourage people to express themselves and celebrate their individuality and what makes us all unique!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782" y="4527500"/>
            <a:ext cx="344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Monday 9</a:t>
            </a:r>
            <a:r>
              <a:rPr lang="en-GB" sz="28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800" dirty="0" smtClean="0">
                <a:latin typeface="SassoonCRInfant" panose="02010503020300020003" pitchFamily="2" charset="0"/>
              </a:rPr>
              <a:t> November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3076" name="Picture 4" descr="Get involved online! | Anti-Bullying Alli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3" y="0"/>
            <a:ext cx="8460433" cy="43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at is Odd Socks Day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9"/>
          <a:stretch/>
        </p:blipFill>
        <p:spPr bwMode="auto">
          <a:xfrm>
            <a:off x="433424" y="4511846"/>
            <a:ext cx="3665644" cy="20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3302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7" y="174449"/>
            <a:ext cx="1896097" cy="27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50" y="0"/>
            <a:ext cx="3053644" cy="30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08" y="3081065"/>
            <a:ext cx="2753592" cy="36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" y="4480522"/>
            <a:ext cx="2304257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utdoor Classroom Day UK &amp; Ire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0019"/>
            <a:ext cx="3528392" cy="15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4294" y="1985137"/>
            <a:ext cx="32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Wow! </a:t>
            </a: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What an Outdoor Classroom day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527" y="2910862"/>
            <a:ext cx="569098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Each BGE class wrote a clue for the BGE other classes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 to work out. They knew if they had been right when they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found the hidden object.</a:t>
            </a: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A fun way to use so many of our skills: communication, </a:t>
            </a:r>
          </a:p>
          <a:p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   creativity, thinking, literacy and</a:t>
            </a:r>
          </a:p>
          <a:p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    numeracy.</a:t>
            </a:r>
          </a:p>
          <a:p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    And what lovely weather for </a:t>
            </a:r>
          </a:p>
          <a:p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    a late Autumn afternoon.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                                     Well done everyone! 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55843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"/>
            <a:ext cx="9144000" cy="6914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77646"/>
            <a:ext cx="5602822" cy="1739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308" y="424116"/>
            <a:ext cx="6700027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&amp; Design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Study, CB@DCHS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f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or pupils of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1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and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2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When:  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Monday lunchtime, room 2 </a:t>
            </a:r>
          </a:p>
          <a:p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with Mrs Thomson</a:t>
            </a:r>
          </a:p>
          <a:p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Sign up to attend. 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Max of 10 places.  Bring your lunch.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 is for completing your 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A&amp;D homework or keeping on track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w</a:t>
            </a: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ith your National Award artwork.</a:t>
            </a: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0447" y="6547542"/>
            <a:ext cx="2989921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New day starting 9/11/20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3021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8320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It is nearly the end of Autumn, and we have had a really lovely time at </a:t>
            </a:r>
          </a:p>
          <a:p>
            <a:pPr algn="ctr"/>
            <a:r>
              <a:rPr lang="en-GB" dirty="0" err="1" smtClean="0">
                <a:latin typeface="SassoonCRInfant" panose="02010503020300020003" pitchFamily="2" charset="0"/>
              </a:rPr>
              <a:t>Cedarbank</a:t>
            </a:r>
            <a:r>
              <a:rPr lang="en-GB" dirty="0" smtClean="0">
                <a:latin typeface="SassoonCRInfant" panose="02010503020300020003" pitchFamily="2" charset="0"/>
              </a:rPr>
              <a:t> celebrating it. </a:t>
            </a: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There have been so many fantastic things happening during Autumn, here is just a few: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latin typeface="SassoonCRInfant" panose="02010503020300020003" pitchFamily="2" charset="0"/>
              </a:rPr>
              <a:t>We have had our annual Autumn Week,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latin typeface="SassoonCRInfant" panose="02010503020300020003" pitchFamily="2" charset="0"/>
              </a:rPr>
              <a:t>Our Senior Animal care class have made a mini-beast hotel and,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latin typeface="SassoonCRInfant" panose="02010503020300020003" pitchFamily="2" charset="0"/>
              </a:rPr>
              <a:t>Amazing art work </a:t>
            </a:r>
          </a:p>
          <a:p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45018"/>
            <a:ext cx="2635586" cy="351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02517"/>
            <a:ext cx="2249337" cy="29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17" y="3537491"/>
            <a:ext cx="4428167" cy="24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6840" y="2260133"/>
            <a:ext cx="539769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What do you enjoy or notice about Autumn?</a:t>
            </a:r>
          </a:p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What are your favourite things about this season?</a:t>
            </a:r>
          </a:p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You could share your thoughts with others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 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37363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39366</TotalTime>
  <Words>466</Words>
  <Application>Microsoft Office PowerPoint</Application>
  <PresentationFormat>On-screen Show (4:3)</PresentationFormat>
  <Paragraphs>104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Office Theme</vt:lpstr>
      <vt:lpstr>4_Office Theme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Word of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210</cp:revision>
  <dcterms:created xsi:type="dcterms:W3CDTF">2019-09-26T08:48:50Z</dcterms:created>
  <dcterms:modified xsi:type="dcterms:W3CDTF">2020-11-09T11:50:07Z</dcterms:modified>
</cp:coreProperties>
</file>