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92" r:id="rId3"/>
    <p:sldMasterId id="2147483828" r:id="rId4"/>
    <p:sldMasterId id="2147483840" r:id="rId5"/>
  </p:sldMasterIdLst>
  <p:notesMasterIdLst>
    <p:notesMasterId r:id="rId16"/>
  </p:notesMasterIdLst>
  <p:sldIdLst>
    <p:sldId id="257" r:id="rId6"/>
    <p:sldId id="267" r:id="rId7"/>
    <p:sldId id="276" r:id="rId8"/>
    <p:sldId id="277" r:id="rId9"/>
    <p:sldId id="299" r:id="rId10"/>
    <p:sldId id="301" r:id="rId11"/>
    <p:sldId id="300" r:id="rId12"/>
    <p:sldId id="298" r:id="rId13"/>
    <p:sldId id="293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5139"/>
    <a:srgbClr val="375733"/>
    <a:srgbClr val="2367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8" autoAdjust="0"/>
    <p:restoredTop sz="67794" autoAdjust="0"/>
  </p:normalViewPr>
  <p:slideViewPr>
    <p:cSldViewPr>
      <p:cViewPr>
        <p:scale>
          <a:sx n="81" d="100"/>
          <a:sy n="81" d="100"/>
        </p:scale>
        <p:origin x="-1116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DA199-28B0-4CBF-B0E3-B2CF06BDC46E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2D987-7479-41AA-9AB1-CFCC1C62B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7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E998C-2247-4633-B314-D51D9A87CF95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032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862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7000">
        <p:diamond/>
      </p:transition>
    </mc:Choice>
    <mc:Fallback>
      <p:transition spd="slow" advClick="0" advTm="7000">
        <p:diamond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866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7000">
        <p:diamond/>
      </p:transition>
    </mc:Choice>
    <mc:Fallback>
      <p:transition spd="slow" advClick="0" advTm="7000">
        <p:diamond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387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7000">
        <p:diamond/>
      </p:transition>
    </mc:Choice>
    <mc:Fallback>
      <p:transition spd="slow" advClick="0" advTm="7000">
        <p:diamond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058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7000">
        <p:diamond/>
      </p:transition>
    </mc:Choice>
    <mc:Fallback>
      <p:transition spd="slow" advClick="0" advTm="7000">
        <p:diamond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121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7000">
        <p:diamond/>
      </p:transition>
    </mc:Choice>
    <mc:Fallback>
      <p:transition spd="slow" advClick="0" advTm="7000">
        <p:diamond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415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7000">
        <p:diamond/>
      </p:transition>
    </mc:Choice>
    <mc:Fallback>
      <p:transition spd="slow" advClick="0" advTm="7000">
        <p:diamond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308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7000">
        <p:diamond/>
      </p:transition>
    </mc:Choice>
    <mc:Fallback>
      <p:transition spd="slow" advClick="0" advTm="7000">
        <p:diamond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528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7000">
        <p:diamond/>
      </p:transition>
    </mc:Choice>
    <mc:Fallback>
      <p:transition spd="slow" advClick="0" advTm="7000">
        <p:diamond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459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7000">
        <p:diamond/>
      </p:transition>
    </mc:Choice>
    <mc:Fallback>
      <p:transition spd="slow" advClick="0" advTm="7000">
        <p:diamond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91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7000">
        <p:diamond/>
      </p:transition>
    </mc:Choice>
    <mc:Fallback>
      <p:transition spd="slow" advClick="0" advTm="7000">
        <p:diamond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800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7000">
        <p:diamond/>
      </p:transition>
    </mc:Choice>
    <mc:Fallback>
      <p:transition spd="slow" advClick="0" advTm="7000">
        <p:diamond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176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7000">
        <p:diamond/>
      </p:transition>
    </mc:Choice>
    <mc:Fallback>
      <p:transition spd="slow" advClick="0" advTm="7000">
        <p:diamond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605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7000">
        <p:diamond/>
      </p:transition>
    </mc:Choice>
    <mc:Fallback>
      <p:transition spd="slow" advClick="0" advTm="7000">
        <p:diamond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037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7000">
        <p:diamond/>
      </p:transition>
    </mc:Choice>
    <mc:Fallback>
      <p:transition spd="slow" advClick="0" advTm="7000">
        <p:diamond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09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7000">
        <p:diamond/>
      </p:transition>
    </mc:Choice>
    <mc:Fallback>
      <p:transition spd="slow" advClick="0" advTm="7000">
        <p:diamond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842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7000">
        <p:diamond/>
      </p:transition>
    </mc:Choice>
    <mc:Fallback>
      <p:transition spd="slow" advClick="0" advTm="7000">
        <p:diamond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482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7000">
        <p:diamond/>
      </p:transition>
    </mc:Choice>
    <mc:Fallback>
      <p:transition spd="slow" advClick="0" advTm="7000">
        <p:diamond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787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7000">
        <p:diamond/>
      </p:transition>
    </mc:Choice>
    <mc:Fallback>
      <p:transition spd="slow" advClick="0" advTm="7000">
        <p:diamond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92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7000">
        <p:diamond/>
      </p:transition>
    </mc:Choice>
    <mc:Fallback>
      <p:transition spd="slow" advClick="0" advTm="7000">
        <p:diamond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778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7000">
        <p:diamond/>
      </p:transition>
    </mc:Choice>
    <mc:Fallback>
      <p:transition spd="slow" advClick="0" advTm="7000">
        <p:diamond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414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7000">
        <p:diamond/>
      </p:transition>
    </mc:Choice>
    <mc:Fallback>
      <p:transition spd="slow" advClick="0" advTm="7000">
        <p:diamond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636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7000">
        <p:diamond/>
      </p:transition>
    </mc:Choice>
    <mc:Fallback>
      <p:transition spd="slow" advClick="0" advTm="7000">
        <p:diamond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434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7000">
        <p:diamond/>
      </p:transition>
    </mc:Choice>
    <mc:Fallback>
      <p:transition spd="slow" advClick="0" advTm="7000">
        <p:diamond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24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7000">
        <p:diamond/>
      </p:transition>
    </mc:Choice>
    <mc:Fallback>
      <p:transition spd="slow" advClick="0" advTm="7000">
        <p:diamond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641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7000">
        <p:diamond/>
      </p:transition>
    </mc:Choice>
    <mc:Fallback>
      <p:transition spd="slow" advClick="0" advTm="7000">
        <p:diamond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296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7000">
        <p:diamond/>
      </p:transition>
    </mc:Choice>
    <mc:Fallback>
      <p:transition spd="slow" advClick="0" advTm="7000">
        <p:diamond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43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7000">
        <p:diamond/>
      </p:transition>
    </mc:Choice>
    <mc:Fallback>
      <p:transition spd="slow" advClick="0" advTm="7000">
        <p:diamond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015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7000">
        <p:diamond/>
      </p:transition>
    </mc:Choice>
    <mc:Fallback>
      <p:transition spd="slow" advClick="0" advTm="7000">
        <p:diamond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753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7000">
        <p:diamond/>
      </p:transition>
    </mc:Choice>
    <mc:Fallback>
      <p:transition spd="slow" advClick="0" advTm="7000">
        <p:diamond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970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7000">
        <p:diamond/>
      </p:transition>
    </mc:Choice>
    <mc:Fallback>
      <p:transition spd="slow" advClick="0" advTm="7000">
        <p:diamond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653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7000">
        <p:diamond/>
      </p:transition>
    </mc:Choice>
    <mc:Fallback>
      <p:transition spd="slow" advClick="0" advTm="7000">
        <p:diamond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276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7000">
        <p:diamond/>
      </p:transition>
    </mc:Choice>
    <mc:Fallback>
      <p:transition spd="slow" advClick="0" advTm="7000">
        <p:diamond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59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7000">
        <p:diamond/>
      </p:transition>
    </mc:Choice>
    <mc:Fallback>
      <p:transition spd="slow" advClick="0" advTm="7000">
        <p:diamond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798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7000">
        <p:diamond/>
      </p:transition>
    </mc:Choice>
    <mc:Fallback>
      <p:transition spd="slow" advClick="0" advTm="7000">
        <p:diamond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148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7000">
        <p:diamond/>
      </p:transition>
    </mc:Choice>
    <mc:Fallback>
      <p:transition spd="slow" advClick="0" advTm="7000">
        <p:diamond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77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7000">
        <p:diamond/>
      </p:transition>
    </mc:Choice>
    <mc:Fallback>
      <p:transition spd="slow" advClick="0" advTm="7000">
        <p:diamond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563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7000">
        <p:diamond/>
      </p:transition>
    </mc:Choice>
    <mc:Fallback>
      <p:transition spd="slow" advClick="0" advTm="7000">
        <p:diamond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977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7000">
        <p:diamond/>
      </p:transition>
    </mc:Choice>
    <mc:Fallback>
      <p:transition spd="slow" advClick="0" advTm="7000">
        <p:diamond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77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7000">
        <p:diamond/>
      </p:transition>
    </mc:Choice>
    <mc:Fallback>
      <p:transition spd="slow" advClick="0" advTm="7000">
        <p:diamond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941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7000">
        <p:diamond/>
      </p:transition>
    </mc:Choice>
    <mc:Fallback>
      <p:transition spd="slow" advClick="0" advTm="7000">
        <p:diamond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95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7000">
        <p:diamond/>
      </p:transition>
    </mc:Choice>
    <mc:Fallback>
      <p:transition spd="slow" advClick="0" advTm="7000">
        <p:diamond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659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7000">
        <p:diamond/>
      </p:transition>
    </mc:Choice>
    <mc:Fallback>
      <p:transition spd="slow" advClick="0" advTm="7000">
        <p:diamond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615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7000">
        <p:diamond/>
      </p:transition>
    </mc:Choice>
    <mc:Fallback>
      <p:transition spd="slow" advClick="0" advTm="7000">
        <p:diamond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47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7000">
        <p:diamond/>
      </p:transition>
    </mc:Choice>
    <mc:Fallback>
      <p:transition spd="slow" advClick="0" advTm="7000">
        <p:diamond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858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7000">
        <p:diamond/>
      </p:transition>
    </mc:Choice>
    <mc:Fallback>
      <p:transition spd="slow" advClick="0" advTm="7000">
        <p:diamond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268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7000">
        <p:diamond/>
      </p:transition>
    </mc:Choice>
    <mc:Fallback>
      <p:transition spd="slow" advClick="0" advTm="7000">
        <p:diamond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676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7000">
        <p:diamond/>
      </p:transition>
    </mc:Choice>
    <mc:Fallback>
      <p:transition spd="slow" advClick="0" advTm="7000">
        <p:diamond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13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7000">
        <p:diamond/>
      </p:transition>
    </mc:Choice>
    <mc:Fallback>
      <p:transition spd="slow" advClick="0" advTm="7000">
        <p:diamond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83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7000">
        <p:diamond/>
      </p:transition>
    </mc:Choice>
    <mc:Fallback>
      <p:transition spd="slow" advClick="0" advTm="7000">
        <p:diamond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369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7000">
        <p:diamond/>
      </p:transition>
    </mc:Choice>
    <mc:Fallback>
      <p:transition spd="slow" advClick="0" advTm="7000">
        <p:diamond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634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7000">
        <p:diamond/>
      </p:transition>
    </mc:Choice>
    <mc:Fallback>
      <p:transition spd="slow" advClick="0" advTm="7000">
        <p:diamond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992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7000">
        <p:diamond/>
      </p:transition>
    </mc:Choice>
    <mc:Fallback>
      <p:transition spd="slow" advClick="0" advTm="7000">
        <p:diamond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692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7000">
        <p:diamond/>
      </p:transition>
    </mc:Choice>
    <mc:Fallback>
      <p:transition spd="slow" advClick="0" advTm="7000">
        <p:diamond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051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7000">
        <p:diamond/>
      </p:transition>
    </mc:Choice>
    <mc:Fallback>
      <p:transition spd="slow" advClick="0" advTm="7000">
        <p:diamond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267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7000">
        <p:diamond/>
      </p:transition>
    </mc:Choice>
    <mc:Fallback>
      <p:transition spd="slow" advClick="0" advTm="7000">
        <p:diamond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3757C-9424-437C-ACAA-1450F3140318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52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 advClick="0" advTm="7000">
        <p:diamond/>
      </p:transition>
    </mc:Choice>
    <mc:Fallback>
      <p:transition spd="slow" advClick="0" advTm="7000">
        <p:diamond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63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slow" p14:dur="800" advClick="0" advTm="7000">
        <p:diamond/>
      </p:transition>
    </mc:Choice>
    <mc:Fallback>
      <p:transition spd="slow" advClick="0" advTm="7000">
        <p:diamond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785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>
    <mc:Choice xmlns:p14="http://schemas.microsoft.com/office/powerpoint/2010/main" Requires="p14">
      <p:transition spd="slow" p14:dur="800" advClick="0" advTm="7000">
        <p:diamond/>
      </p:transition>
    </mc:Choice>
    <mc:Fallback>
      <p:transition spd="slow" advClick="0" advTm="7000">
        <p:diamond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58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>
    <mc:Choice xmlns:p14="http://schemas.microsoft.com/office/powerpoint/2010/main" Requires="p14">
      <p:transition spd="slow" p14:dur="800" advClick="0" advTm="7000">
        <p:diamond/>
      </p:transition>
    </mc:Choice>
    <mc:Fallback>
      <p:transition spd="slow" advClick="0" advTm="7000">
        <p:diamond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639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>
    <mc:Choice xmlns:p14="http://schemas.microsoft.com/office/powerpoint/2010/main" Requires="p14">
      <p:transition spd="slow" p14:dur="800" advClick="0" advTm="7000">
        <p:diamond/>
      </p:transition>
    </mc:Choice>
    <mc:Fallback>
      <p:transition spd="slow" advClick="0" advTm="7000">
        <p:diamond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895" y="0"/>
            <a:ext cx="2332226" cy="233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73833" y="2713592"/>
            <a:ext cx="6171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SassoonCRInfant" panose="02010503020300020003" pitchFamily="2" charset="0"/>
              </a:rPr>
              <a:t>Week Beginning :    </a:t>
            </a:r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Monday 16</a:t>
            </a:r>
            <a:r>
              <a:rPr lang="en-GB" sz="2400" baseline="300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th</a:t>
            </a:r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    November </a:t>
            </a:r>
            <a:endParaRPr lang="en-GB" sz="2400" dirty="0">
              <a:solidFill>
                <a:prstClr val="black"/>
              </a:solidFill>
              <a:latin typeface="SassoonCRInfant" panose="02010503020300020003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3198" y="2220646"/>
            <a:ext cx="3120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SassoonCRInfant" panose="02010503020300020003" pitchFamily="2" charset="0"/>
              </a:rPr>
              <a:t>Our weekly bulletin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513" y="4375531"/>
            <a:ext cx="2978963" cy="2482469"/>
          </a:xfrm>
          <a:prstGeom prst="rect">
            <a:avLst/>
          </a:prstGeom>
        </p:spPr>
      </p:pic>
      <p:sp>
        <p:nvSpPr>
          <p:cNvPr id="2" name="AutoShape 2" descr="Red Poppy Border | Stock vector | Colourbo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641277" y="3175257"/>
            <a:ext cx="39254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 smtClean="0">
                <a:latin typeface="SassoonCRInfant" panose="02010503020300020003" pitchFamily="2" charset="0"/>
              </a:rPr>
              <a:t>Scottish Book Week</a:t>
            </a:r>
          </a:p>
          <a:p>
            <a:pPr algn="ctr"/>
            <a:r>
              <a:rPr lang="en-GB" sz="3600" dirty="0" smtClean="0">
                <a:latin typeface="SassoonCRInfant" panose="02010503020300020003" pitchFamily="2" charset="0"/>
              </a:rPr>
              <a:t>World Food Week</a:t>
            </a:r>
            <a:endParaRPr lang="en-GB" sz="3600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3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7000">
        <p:diamond/>
      </p:transition>
    </mc:Choice>
    <mc:Fallback>
      <p:transition spd="slow" advClick="0" advTm="7000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4062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88658"/>
            <a:ext cx="78042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latin typeface="SassoonCRInfant" panose="02010503020300020003" pitchFamily="2" charset="0"/>
              </a:rPr>
              <a:t>If you wear a disposable mask, please cut the elastic</a:t>
            </a:r>
          </a:p>
          <a:p>
            <a:pPr algn="ctr"/>
            <a:r>
              <a:rPr lang="en-GB" sz="2800" dirty="0" smtClean="0">
                <a:latin typeface="SassoonCRInfant" panose="02010503020300020003" pitchFamily="2" charset="0"/>
              </a:rPr>
              <a:t> before you put them in the bin. </a:t>
            </a:r>
            <a:endParaRPr lang="en-GB" sz="2800" dirty="0">
              <a:latin typeface="SassoonCRInfant" panose="02010503020300020003" pitchFamily="2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2" t="-9281" r="2093" b="9281"/>
          <a:stretch/>
        </p:blipFill>
        <p:spPr bwMode="auto">
          <a:xfrm rot="4711899">
            <a:off x="6854865" y="3480184"/>
            <a:ext cx="2436002" cy="224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705" y="6070318"/>
            <a:ext cx="5594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SassoonCRInfant" panose="02010503020300020003" pitchFamily="2" charset="0"/>
              </a:rPr>
              <a:t>This will help look after wild animals.</a:t>
            </a:r>
            <a:endParaRPr lang="en-GB" sz="2800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200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7000">
        <p:diamond/>
      </p:transition>
    </mc:Choice>
    <mc:Fallback>
      <p:transition spd="slow" advClick="0" advTm="7000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0"/>
            <a:ext cx="2627784" cy="262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62720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018" y="4284743"/>
            <a:ext cx="4557988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4087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9600" b="1" cap="all" dirty="0" smtClean="0">
                <a:solidFill>
                  <a:srgbClr val="FF0000"/>
                </a:solidFill>
                <a:effectLst>
                  <a:reflection blurRad="12700" stA="28000" endPos="45000" dist="1003" dir="5400000" sy="-100000" algn="bl"/>
                </a:effectLst>
              </a:rPr>
              <a:t>hygiene</a:t>
            </a:r>
            <a:r>
              <a:rPr lang="en-GB" sz="8000" b="1" cap="all" dirty="0" smtClean="0">
                <a:effectLst>
                  <a:reflection blurRad="12700" stA="28000" endPos="45000" dist="1003" dir="5400000" sy="-100000" algn="bl"/>
                </a:effectLst>
              </a:rPr>
              <a:t> </a:t>
            </a:r>
            <a:r>
              <a:rPr lang="en-GB" sz="2200" b="1" cap="all" dirty="0" smtClean="0">
                <a:effectLst>
                  <a:reflection blurRad="12700" stA="28000" endPos="45000" dist="1003" dir="5400000" sy="-100000" algn="bl"/>
                </a:effectLst>
              </a:rPr>
              <a:t>(noun)</a:t>
            </a:r>
            <a:r>
              <a:rPr lang="en-GB" sz="2200" dirty="0" smtClean="0"/>
              <a:t> </a:t>
            </a:r>
            <a:endParaRPr lang="en-GB" sz="2000" b="1" cap="all" dirty="0" smtClean="0">
              <a:effectLst>
                <a:reflection blurRad="12700" stA="28000" endPos="45000" dist="1003" dir="5400000" sy="-100000" algn="bl"/>
              </a:effectLst>
            </a:endParaRPr>
          </a:p>
          <a:p>
            <a:pPr marL="0" lvl="0" indent="0">
              <a:buNone/>
            </a:pPr>
            <a:r>
              <a:rPr lang="en-GB" sz="2800" dirty="0" smtClean="0"/>
              <a:t>The practice of keeping yourself and your surroundings clean, especially so that illness and the spread of disease can be prevented.</a:t>
            </a:r>
          </a:p>
          <a:p>
            <a:pPr marL="0" lvl="0" indent="0">
              <a:buNone/>
            </a:pPr>
            <a:endParaRPr lang="en-GB" sz="2800" dirty="0" smtClean="0"/>
          </a:p>
          <a:p>
            <a:pPr marL="0" lvl="0" indent="0">
              <a:buNone/>
            </a:pPr>
            <a:r>
              <a:rPr lang="en-GB" sz="2800" dirty="0" smtClean="0"/>
              <a:t>Washing your hands, brushing your teeth and having regular baths or showers are all important parts of your personal </a:t>
            </a:r>
            <a:r>
              <a:rPr lang="en-GB" sz="2800" u="sng" dirty="0" smtClean="0"/>
              <a:t>hygiene.</a:t>
            </a:r>
          </a:p>
          <a:p>
            <a:pPr marL="0" lvl="0" indent="0">
              <a:buNone/>
            </a:pPr>
            <a:endParaRPr lang="en-GB" sz="2800" u="sng" dirty="0" smtClean="0"/>
          </a:p>
          <a:p>
            <a:pPr marL="0" lvl="0" indent="0">
              <a:buNone/>
            </a:pPr>
            <a:r>
              <a:rPr lang="en-GB" sz="2800" dirty="0" smtClean="0"/>
              <a:t>We have all been practising good hand </a:t>
            </a:r>
            <a:r>
              <a:rPr lang="en-GB" sz="2800" u="sng" dirty="0" smtClean="0"/>
              <a:t>hygiene</a:t>
            </a:r>
            <a:r>
              <a:rPr lang="en-GB" sz="2800" dirty="0" smtClean="0"/>
              <a:t>, by washing our hands regularly, and sanitising whenever we enter or leave the room.</a:t>
            </a:r>
          </a:p>
          <a:p>
            <a:pPr marL="0" lv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867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7000">
        <p:diamond/>
      </p:transition>
    </mc:Choice>
    <mc:Fallback>
      <p:transition spd="slow" advClick="0" advTm="7000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0"/>
            <a:ext cx="8784976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GB" sz="2800" u="sng" dirty="0" smtClean="0">
                <a:solidFill>
                  <a:srgbClr val="333333"/>
                </a:solidFill>
                <a:latin typeface="SassoonCRInfant" panose="02010503020300020003" pitchFamily="2" charset="0"/>
              </a:rPr>
              <a:t>Top </a:t>
            </a:r>
            <a:r>
              <a:rPr lang="en-GB" sz="2800" u="sng" dirty="0">
                <a:solidFill>
                  <a:srgbClr val="333333"/>
                </a:solidFill>
                <a:latin typeface="SassoonCRInfant" panose="02010503020300020003" pitchFamily="2" charset="0"/>
              </a:rPr>
              <a:t>tips on wearing a face </a:t>
            </a:r>
            <a:r>
              <a:rPr lang="en-GB" sz="2800" u="sng" dirty="0" smtClean="0">
                <a:solidFill>
                  <a:srgbClr val="333333"/>
                </a:solidFill>
                <a:latin typeface="SassoonCRInfant" panose="02010503020300020003" pitchFamily="2" charset="0"/>
              </a:rPr>
              <a:t>covering</a:t>
            </a:r>
          </a:p>
          <a:p>
            <a:pPr algn="ctr" fontAlgn="base"/>
            <a:endParaRPr lang="en-GB" sz="3200" dirty="0">
              <a:solidFill>
                <a:srgbClr val="333333"/>
              </a:solidFill>
              <a:latin typeface="SassoonCRInfant" panose="02010503020300020003" pitchFamily="2" charset="0"/>
            </a:endParaRPr>
          </a:p>
          <a:p>
            <a:pPr fontAlgn="base"/>
            <a:r>
              <a:rPr lang="en-GB" sz="2000" dirty="0" smtClean="0">
                <a:latin typeface="SassoonCRInfant" panose="02010503020300020003" pitchFamily="2" charset="0"/>
              </a:rPr>
              <a:t>In </a:t>
            </a:r>
            <a:r>
              <a:rPr lang="en-GB" sz="2000" dirty="0">
                <a:latin typeface="SassoonCRInfant" panose="02010503020300020003" pitchFamily="2" charset="0"/>
              </a:rPr>
              <a:t>order for your face covering to keep you and those around you </a:t>
            </a:r>
            <a:r>
              <a:rPr lang="en-GB" sz="2000" dirty="0" smtClean="0">
                <a:latin typeface="SassoonCRInfant" panose="02010503020300020003" pitchFamily="2" charset="0"/>
              </a:rPr>
              <a:t>safe, remember:</a:t>
            </a:r>
          </a:p>
          <a:p>
            <a:pPr algn="ctr" fontAlgn="base"/>
            <a:endParaRPr lang="en-GB" dirty="0" smtClean="0">
              <a:latin typeface="SassoonCRInfant" panose="02010503020300020003" pitchFamily="2" charset="0"/>
            </a:endParaRPr>
          </a:p>
          <a:p>
            <a:pPr algn="ctr" fontAlgn="base"/>
            <a:endParaRPr lang="en-GB" sz="2000" dirty="0">
              <a:latin typeface="SassoonCRInfant" panose="02010503020300020003" pitchFamily="2" charset="0"/>
            </a:endParaRPr>
          </a:p>
          <a:p>
            <a:pPr algn="just" fontAlgn="base"/>
            <a:r>
              <a:rPr lang="en-GB" sz="2000" dirty="0">
                <a:latin typeface="SassoonCRInfant" panose="02010503020300020003" pitchFamily="2" charset="0"/>
              </a:rPr>
              <a:t> </a:t>
            </a:r>
            <a:r>
              <a:rPr lang="en-GB" sz="2000" dirty="0" smtClean="0">
                <a:latin typeface="SassoonCRInfant" panose="02010503020300020003" pitchFamily="2" charset="0"/>
              </a:rPr>
              <a:t>                  Face </a:t>
            </a:r>
            <a:r>
              <a:rPr lang="en-GB" sz="2000" dirty="0">
                <a:latin typeface="SassoonCRInfant" panose="02010503020300020003" pitchFamily="2" charset="0"/>
              </a:rPr>
              <a:t>coverings should not be shared with </a:t>
            </a:r>
            <a:r>
              <a:rPr lang="en-GB" sz="2000" dirty="0" smtClean="0">
                <a:latin typeface="SassoonCRInfant" panose="02010503020300020003" pitchFamily="2" charset="0"/>
              </a:rPr>
              <a:t>others</a:t>
            </a:r>
          </a:p>
          <a:p>
            <a:pPr algn="just" fontAlgn="base"/>
            <a:endParaRPr lang="en-GB" dirty="0">
              <a:latin typeface="SassoonCRInfant" panose="02010503020300020003" pitchFamily="2" charset="0"/>
            </a:endParaRPr>
          </a:p>
          <a:p>
            <a:pPr algn="r" fontAlgn="base"/>
            <a:endParaRPr lang="en-GB" dirty="0" smtClean="0">
              <a:latin typeface="SassoonCRInfant" panose="02010503020300020003" pitchFamily="2" charset="0"/>
            </a:endParaRPr>
          </a:p>
          <a:p>
            <a:pPr algn="just" fontAlgn="base"/>
            <a:r>
              <a:rPr lang="en-GB" dirty="0" smtClean="0">
                <a:latin typeface="SassoonCRInfant" panose="02010503020300020003" pitchFamily="2" charset="0"/>
              </a:rPr>
              <a:t>                 </a:t>
            </a:r>
            <a:r>
              <a:rPr lang="en-GB" sz="2000" dirty="0" smtClean="0">
                <a:latin typeface="SassoonCRInfant" panose="02010503020300020003" pitchFamily="2" charset="0"/>
              </a:rPr>
              <a:t>Wash </a:t>
            </a:r>
            <a:r>
              <a:rPr lang="en-GB" sz="2000" dirty="0">
                <a:latin typeface="SassoonCRInfant" panose="02010503020300020003" pitchFamily="2" charset="0"/>
              </a:rPr>
              <a:t>your hands or use hand sanitiser before putting it </a:t>
            </a:r>
            <a:r>
              <a:rPr lang="en-GB" sz="2000" dirty="0" smtClean="0">
                <a:latin typeface="SassoonCRInfant" panose="02010503020300020003" pitchFamily="2" charset="0"/>
              </a:rPr>
              <a:t>on</a:t>
            </a:r>
          </a:p>
          <a:p>
            <a:pPr algn="just" fontAlgn="base"/>
            <a:r>
              <a:rPr lang="en-GB" sz="2000" dirty="0">
                <a:latin typeface="SassoonCRInfant" panose="02010503020300020003" pitchFamily="2" charset="0"/>
              </a:rPr>
              <a:t> </a:t>
            </a:r>
            <a:r>
              <a:rPr lang="en-GB" sz="2000" dirty="0" smtClean="0">
                <a:latin typeface="SassoonCRInfant" panose="02010503020300020003" pitchFamily="2" charset="0"/>
              </a:rPr>
              <a:t>                 and </a:t>
            </a:r>
            <a:r>
              <a:rPr lang="en-GB" sz="2000" dirty="0">
                <a:latin typeface="SassoonCRInfant" panose="02010503020300020003" pitchFamily="2" charset="0"/>
              </a:rPr>
              <a:t>try not to touch your </a:t>
            </a:r>
            <a:r>
              <a:rPr lang="en-GB" sz="2000" dirty="0" smtClean="0">
                <a:latin typeface="SassoonCRInfant" panose="02010503020300020003" pitchFamily="2" charset="0"/>
              </a:rPr>
              <a:t>face</a:t>
            </a:r>
          </a:p>
          <a:p>
            <a:pPr algn="just" fontAlgn="base"/>
            <a:endParaRPr lang="en-GB" dirty="0" smtClean="0">
              <a:latin typeface="SassoonCRInfant" panose="02010503020300020003" pitchFamily="2" charset="0"/>
            </a:endParaRPr>
          </a:p>
          <a:p>
            <a:pPr algn="just" fontAlgn="base"/>
            <a:endParaRPr lang="en-GB" dirty="0">
              <a:latin typeface="SassoonCRInfant" panose="02010503020300020003" pitchFamily="2" charset="0"/>
            </a:endParaRPr>
          </a:p>
          <a:p>
            <a:pPr algn="just" fontAlgn="base"/>
            <a:endParaRPr lang="en-GB" dirty="0">
              <a:latin typeface="SassoonCRInfant" panose="02010503020300020003" pitchFamily="2" charset="0"/>
            </a:endParaRPr>
          </a:p>
          <a:p>
            <a:pPr algn="just" fontAlgn="base"/>
            <a:r>
              <a:rPr lang="en-GB" dirty="0" smtClean="0">
                <a:latin typeface="SassoonCRInfant" panose="02010503020300020003" pitchFamily="2" charset="0"/>
              </a:rPr>
              <a:t>                                     </a:t>
            </a:r>
            <a:r>
              <a:rPr lang="en-GB" sz="2000" dirty="0" smtClean="0">
                <a:latin typeface="SassoonCRInfant" panose="02010503020300020003" pitchFamily="2" charset="0"/>
              </a:rPr>
              <a:t>It’s </a:t>
            </a:r>
            <a:r>
              <a:rPr lang="en-GB" sz="2000" dirty="0">
                <a:latin typeface="SassoonCRInfant" panose="02010503020300020003" pitchFamily="2" charset="0"/>
              </a:rPr>
              <a:t>important to make sure the face covering is the right size </a:t>
            </a:r>
            <a:r>
              <a:rPr lang="en-GB" sz="2000" dirty="0" smtClean="0">
                <a:latin typeface="SassoonCRInfant" panose="02010503020300020003" pitchFamily="2" charset="0"/>
              </a:rPr>
              <a:t>to                         cover </a:t>
            </a:r>
            <a:r>
              <a:rPr lang="en-GB" sz="2000" dirty="0">
                <a:latin typeface="SassoonCRInfant" panose="02010503020300020003" pitchFamily="2" charset="0"/>
              </a:rPr>
              <a:t>the nose, mouth and chin and you shouldn't </a:t>
            </a:r>
            <a:r>
              <a:rPr lang="en-GB" sz="2000" dirty="0" smtClean="0">
                <a:latin typeface="SassoonCRInfant" panose="02010503020300020003" pitchFamily="2" charset="0"/>
              </a:rPr>
              <a:t>touch                </a:t>
            </a:r>
          </a:p>
          <a:p>
            <a:pPr algn="just" fontAlgn="base"/>
            <a:r>
              <a:rPr lang="en-GB" sz="2000" dirty="0">
                <a:latin typeface="SassoonCRInfant" panose="02010503020300020003" pitchFamily="2" charset="0"/>
              </a:rPr>
              <a:t> </a:t>
            </a:r>
            <a:r>
              <a:rPr lang="en-GB" sz="2000" dirty="0" smtClean="0">
                <a:latin typeface="SassoonCRInfant" panose="02010503020300020003" pitchFamily="2" charset="0"/>
              </a:rPr>
              <a:t>                                the front </a:t>
            </a:r>
            <a:r>
              <a:rPr lang="en-GB" sz="2000" dirty="0">
                <a:latin typeface="SassoonCRInfant" panose="02010503020300020003" pitchFamily="2" charset="0"/>
              </a:rPr>
              <a:t>once it's on </a:t>
            </a:r>
            <a:endParaRPr lang="en-GB" sz="2000" dirty="0" smtClean="0">
              <a:latin typeface="SassoonCRInfant" panose="02010503020300020003" pitchFamily="2" charset="0"/>
            </a:endParaRPr>
          </a:p>
          <a:p>
            <a:pPr algn="just" fontAlgn="base"/>
            <a:endParaRPr lang="en-GB" dirty="0" smtClean="0">
              <a:latin typeface="SassoonCRInfant" panose="02010503020300020003" pitchFamily="2" charset="0"/>
            </a:endParaRPr>
          </a:p>
          <a:p>
            <a:pPr algn="just" fontAlgn="base"/>
            <a:endParaRPr lang="en-GB" dirty="0">
              <a:latin typeface="SassoonCRInfant" panose="02010503020300020003" pitchFamily="2" charset="0"/>
            </a:endParaRPr>
          </a:p>
          <a:p>
            <a:pPr algn="just" fontAlgn="base"/>
            <a:endParaRPr lang="en-GB" dirty="0">
              <a:latin typeface="SassoonCRInfant" panose="02010503020300020003" pitchFamily="2" charset="0"/>
            </a:endParaRPr>
          </a:p>
          <a:p>
            <a:pPr algn="just" fontAlgn="base"/>
            <a:r>
              <a:rPr lang="en-GB" dirty="0">
                <a:latin typeface="SassoonCRInfant" panose="02010503020300020003" pitchFamily="2" charset="0"/>
              </a:rPr>
              <a:t> </a:t>
            </a:r>
            <a:r>
              <a:rPr lang="en-GB" dirty="0" smtClean="0">
                <a:latin typeface="SassoonCRInfant" panose="02010503020300020003" pitchFamily="2" charset="0"/>
              </a:rPr>
              <a:t>                            </a:t>
            </a:r>
            <a:r>
              <a:rPr lang="en-GB" sz="2000" dirty="0" smtClean="0">
                <a:latin typeface="SassoonCRInfant" panose="02010503020300020003" pitchFamily="2" charset="0"/>
              </a:rPr>
              <a:t>When </a:t>
            </a:r>
            <a:r>
              <a:rPr lang="en-GB" sz="2000" dirty="0">
                <a:latin typeface="SassoonCRInfant" panose="02010503020300020003" pitchFamily="2" charset="0"/>
              </a:rPr>
              <a:t>you take it off, try not to touch the part you’ve been </a:t>
            </a:r>
          </a:p>
          <a:p>
            <a:pPr algn="just" fontAlgn="base"/>
            <a:r>
              <a:rPr lang="en-GB" sz="2000" dirty="0" smtClean="0">
                <a:latin typeface="SassoonCRInfant" panose="02010503020300020003" pitchFamily="2" charset="0"/>
              </a:rPr>
              <a:t>                           breathing on</a:t>
            </a:r>
          </a:p>
          <a:p>
            <a:pPr algn="just" fontAlgn="base"/>
            <a:endParaRPr lang="en-GB" dirty="0">
              <a:solidFill>
                <a:srgbClr val="4D4D4D"/>
              </a:solidFill>
              <a:latin typeface="SassoonCRInfant" panose="02010503020300020003" pitchFamily="2" charset="0"/>
            </a:endParaRPr>
          </a:p>
          <a:p>
            <a:pPr algn="just" fontAlgn="base"/>
            <a:r>
              <a:rPr lang="en-GB" dirty="0">
                <a:solidFill>
                  <a:srgbClr val="201F1E"/>
                </a:solidFill>
                <a:latin typeface="Segoe UI"/>
              </a:rPr>
              <a:t/>
            </a:r>
            <a:br>
              <a:rPr lang="en-GB" dirty="0">
                <a:solidFill>
                  <a:srgbClr val="201F1E"/>
                </a:solidFill>
                <a:latin typeface="Segoe UI"/>
              </a:rPr>
            </a:b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9" t="11637" r="10303" b="24569"/>
          <a:stretch/>
        </p:blipFill>
        <p:spPr bwMode="auto">
          <a:xfrm>
            <a:off x="539561" y="1484784"/>
            <a:ext cx="785611" cy="68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5" y="2564904"/>
            <a:ext cx="864518" cy="86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500+ Face Mask Pictures [HD] | Download Free Images on Unsplash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1" t="30749" r="7319" b="34626"/>
          <a:stretch/>
        </p:blipFill>
        <p:spPr bwMode="auto">
          <a:xfrm>
            <a:off x="288801" y="4005082"/>
            <a:ext cx="2544901" cy="90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70" y="5157210"/>
            <a:ext cx="1395929" cy="139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081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7000">
        <p:diamond/>
      </p:transition>
    </mc:Choice>
    <mc:Fallback>
      <p:transition spd="slow" advClick="0" advTm="7000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476" y="764722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/>
            <a:r>
              <a:rPr lang="en-GB" dirty="0">
                <a:solidFill>
                  <a:srgbClr val="4D4D4D"/>
                </a:solidFill>
                <a:latin typeface="SassoonCRInfant" panose="02010503020300020003" pitchFamily="2" charset="0"/>
              </a:rPr>
              <a:t> </a:t>
            </a:r>
            <a:r>
              <a:rPr lang="en-GB" dirty="0" smtClean="0">
                <a:solidFill>
                  <a:srgbClr val="4D4D4D"/>
                </a:solidFill>
                <a:latin typeface="SassoonCRInfant" panose="02010503020300020003" pitchFamily="2" charset="0"/>
              </a:rPr>
              <a:t>               </a:t>
            </a:r>
            <a:r>
              <a:rPr lang="en-GB" dirty="0" smtClean="0">
                <a:latin typeface="SassoonCRInfant" panose="02010503020300020003" pitchFamily="2" charset="0"/>
              </a:rPr>
              <a:t>When </a:t>
            </a:r>
            <a:r>
              <a:rPr lang="en-GB" dirty="0">
                <a:latin typeface="SassoonCRInfant" panose="02010503020300020003" pitchFamily="2" charset="0"/>
              </a:rPr>
              <a:t>you're not using your face covering (for example, during class), it </a:t>
            </a:r>
            <a:r>
              <a:rPr lang="en-GB" dirty="0" smtClean="0">
                <a:latin typeface="SassoonCRInfant" panose="02010503020300020003" pitchFamily="2" charset="0"/>
              </a:rPr>
              <a:t>should</a:t>
            </a:r>
          </a:p>
          <a:p>
            <a:pPr lvl="0" algn="just" fontAlgn="base"/>
            <a:r>
              <a:rPr lang="en-GB" dirty="0" smtClean="0">
                <a:latin typeface="SassoonCRInfant" panose="02010503020300020003" pitchFamily="2" charset="0"/>
              </a:rPr>
              <a:t>                 be </a:t>
            </a:r>
            <a:r>
              <a:rPr lang="en-GB" dirty="0">
                <a:latin typeface="SassoonCRInfant" panose="02010503020300020003" pitchFamily="2" charset="0"/>
              </a:rPr>
              <a:t>placed in a washable bag or container. </a:t>
            </a:r>
            <a:endParaRPr lang="en-GB" dirty="0" smtClean="0">
              <a:latin typeface="SassoonCRInfant" panose="02010503020300020003" pitchFamily="2" charset="0"/>
            </a:endParaRPr>
          </a:p>
          <a:p>
            <a:pPr lvl="0" algn="just" fontAlgn="base"/>
            <a:r>
              <a:rPr lang="en-GB" dirty="0">
                <a:latin typeface="SassoonCRInfant" panose="02010503020300020003" pitchFamily="2" charset="0"/>
              </a:rPr>
              <a:t> </a:t>
            </a:r>
            <a:r>
              <a:rPr lang="en-GB" dirty="0" smtClean="0">
                <a:latin typeface="SassoonCRInfant" panose="02010503020300020003" pitchFamily="2" charset="0"/>
              </a:rPr>
              <a:t>                Avoid </a:t>
            </a:r>
            <a:r>
              <a:rPr lang="en-GB" dirty="0">
                <a:latin typeface="SassoonCRInfant" panose="02010503020300020003" pitchFamily="2" charset="0"/>
              </a:rPr>
              <a:t>placing it on surfaces, due </a:t>
            </a:r>
            <a:r>
              <a:rPr lang="en-GB" dirty="0" smtClean="0">
                <a:latin typeface="SassoonCRInfant" panose="02010503020300020003" pitchFamily="2" charset="0"/>
              </a:rPr>
              <a:t>to </a:t>
            </a:r>
            <a:r>
              <a:rPr lang="en-GB" dirty="0">
                <a:latin typeface="SassoonCRInfant" panose="02010503020300020003" pitchFamily="2" charset="0"/>
              </a:rPr>
              <a:t>the possibility of contamination.</a:t>
            </a:r>
          </a:p>
          <a:p>
            <a:pPr lvl="0" algn="just" fontAlgn="base"/>
            <a:endParaRPr lang="en-GB" dirty="0">
              <a:latin typeface="SassoonCRInfant" panose="02010503020300020003" pitchFamily="2" charset="0"/>
            </a:endParaRPr>
          </a:p>
          <a:p>
            <a:pPr lvl="0" algn="just" fontAlgn="base"/>
            <a:endParaRPr lang="en-GB" dirty="0" smtClean="0">
              <a:latin typeface="SassoonCRInfant" panose="02010503020300020003" pitchFamily="2" charset="0"/>
            </a:endParaRPr>
          </a:p>
          <a:p>
            <a:pPr lvl="0" algn="just" fontAlgn="base"/>
            <a:endParaRPr lang="en-GB" dirty="0">
              <a:latin typeface="SassoonCRInfant" panose="02010503020300020003" pitchFamily="2" charset="0"/>
            </a:endParaRPr>
          </a:p>
          <a:p>
            <a:pPr lvl="0" algn="just" fontAlgn="base"/>
            <a:r>
              <a:rPr lang="en-GB" dirty="0" smtClean="0">
                <a:latin typeface="SassoonCRInfant" panose="02010503020300020003" pitchFamily="2" charset="0"/>
              </a:rPr>
              <a:t>                                If </a:t>
            </a:r>
            <a:r>
              <a:rPr lang="en-GB" dirty="0">
                <a:latin typeface="SassoonCRInfant" panose="02010503020300020003" pitchFamily="2" charset="0"/>
              </a:rPr>
              <a:t>it's a fabric face covering, keep the face covering in a </a:t>
            </a:r>
            <a:r>
              <a:rPr lang="en-GB" dirty="0" smtClean="0">
                <a:latin typeface="SassoonCRInfant" panose="02010503020300020003" pitchFamily="2" charset="0"/>
              </a:rPr>
              <a:t>plastic</a:t>
            </a:r>
          </a:p>
          <a:p>
            <a:pPr lvl="0" algn="just" fontAlgn="base"/>
            <a:r>
              <a:rPr lang="en-GB" dirty="0">
                <a:latin typeface="SassoonCRInfant" panose="02010503020300020003" pitchFamily="2" charset="0"/>
              </a:rPr>
              <a:t> </a:t>
            </a:r>
            <a:r>
              <a:rPr lang="en-GB" dirty="0" smtClean="0">
                <a:latin typeface="SassoonCRInfant" panose="02010503020300020003" pitchFamily="2" charset="0"/>
              </a:rPr>
              <a:t>                               </a:t>
            </a:r>
            <a:r>
              <a:rPr lang="en-GB" dirty="0">
                <a:latin typeface="SassoonCRInfant" panose="02010503020300020003" pitchFamily="2" charset="0"/>
              </a:rPr>
              <a:t>bag until you can wash it, then wash it at 60 degrees </a:t>
            </a:r>
            <a:r>
              <a:rPr lang="en-GB" dirty="0" smtClean="0">
                <a:latin typeface="SassoonCRInfant" panose="02010503020300020003" pitchFamily="2" charset="0"/>
              </a:rPr>
              <a:t>centigrade</a:t>
            </a:r>
          </a:p>
          <a:p>
            <a:pPr lvl="0" algn="just" fontAlgn="base"/>
            <a:r>
              <a:rPr lang="en-GB" dirty="0">
                <a:latin typeface="SassoonCRInfant" panose="02010503020300020003" pitchFamily="2" charset="0"/>
              </a:rPr>
              <a:t> </a:t>
            </a:r>
            <a:r>
              <a:rPr lang="en-GB" dirty="0" smtClean="0">
                <a:latin typeface="SassoonCRInfant" panose="02010503020300020003" pitchFamily="2" charset="0"/>
              </a:rPr>
              <a:t>                               </a:t>
            </a:r>
            <a:r>
              <a:rPr lang="en-GB" dirty="0">
                <a:latin typeface="SassoonCRInfant" panose="02010503020300020003" pitchFamily="2" charset="0"/>
              </a:rPr>
              <a:t>after each day of use. </a:t>
            </a:r>
            <a:endParaRPr lang="en-GB" dirty="0" smtClean="0">
              <a:latin typeface="SassoonCRInfant" panose="02010503020300020003" pitchFamily="2" charset="0"/>
            </a:endParaRPr>
          </a:p>
          <a:p>
            <a:pPr lvl="0" algn="just" fontAlgn="base"/>
            <a:r>
              <a:rPr lang="en-GB" dirty="0" smtClean="0">
                <a:latin typeface="SassoonCRInfant" panose="02010503020300020003" pitchFamily="2" charset="0"/>
              </a:rPr>
              <a:t>                                 It </a:t>
            </a:r>
            <a:r>
              <a:rPr lang="en-GB" dirty="0">
                <a:latin typeface="SassoonCRInfant" panose="02010503020300020003" pitchFamily="2" charset="0"/>
              </a:rPr>
              <a:t>can go in the wash with other laundry</a:t>
            </a:r>
            <a:r>
              <a:rPr lang="en-GB" dirty="0" smtClean="0">
                <a:latin typeface="SassoonCRInfant" panose="02010503020300020003" pitchFamily="2" charset="0"/>
              </a:rPr>
              <a:t>.</a:t>
            </a:r>
          </a:p>
          <a:p>
            <a:pPr lvl="0" algn="just" fontAlgn="base"/>
            <a:endParaRPr lang="en-GB" dirty="0">
              <a:latin typeface="SassoonCRInfant" panose="02010503020300020003" pitchFamily="2" charset="0"/>
            </a:endParaRPr>
          </a:p>
          <a:p>
            <a:pPr lvl="0" algn="just" fontAlgn="base"/>
            <a:endParaRPr lang="en-GB" dirty="0" smtClean="0">
              <a:latin typeface="SassoonCRInfant" panose="02010503020300020003" pitchFamily="2" charset="0"/>
            </a:endParaRPr>
          </a:p>
          <a:p>
            <a:pPr lvl="0" algn="just" fontAlgn="base"/>
            <a:endParaRPr lang="en-GB" dirty="0">
              <a:latin typeface="SassoonCRInfant" panose="02010503020300020003" pitchFamily="2" charset="0"/>
            </a:endParaRPr>
          </a:p>
          <a:p>
            <a:pPr lvl="0" algn="just" fontAlgn="base"/>
            <a:endParaRPr lang="en-GB" dirty="0" smtClean="0">
              <a:latin typeface="SassoonCRInfant" panose="02010503020300020003" pitchFamily="2" charset="0"/>
            </a:endParaRPr>
          </a:p>
          <a:p>
            <a:pPr lvl="0" algn="just" fontAlgn="base"/>
            <a:r>
              <a:rPr lang="en-GB" dirty="0" smtClean="0">
                <a:latin typeface="SassoonCRInfant" panose="02010503020300020003" pitchFamily="2" charset="0"/>
              </a:rPr>
              <a:t>                         If </a:t>
            </a:r>
            <a:r>
              <a:rPr lang="en-GB" dirty="0">
                <a:latin typeface="SassoonCRInfant" panose="02010503020300020003" pitchFamily="2" charset="0"/>
              </a:rPr>
              <a:t>you're using a disposable face covering, wrap it in a bag and put it </a:t>
            </a:r>
            <a:r>
              <a:rPr lang="en-GB" dirty="0" smtClean="0">
                <a:latin typeface="SassoonCRInfant" panose="02010503020300020003" pitchFamily="2" charset="0"/>
              </a:rPr>
              <a:t>in  </a:t>
            </a:r>
          </a:p>
          <a:p>
            <a:pPr lvl="0" algn="just" fontAlgn="base"/>
            <a:r>
              <a:rPr lang="en-GB" dirty="0">
                <a:latin typeface="SassoonCRInfant" panose="02010503020300020003" pitchFamily="2" charset="0"/>
              </a:rPr>
              <a:t> </a:t>
            </a:r>
            <a:r>
              <a:rPr lang="en-GB" dirty="0" smtClean="0">
                <a:latin typeface="SassoonCRInfant" panose="02010503020300020003" pitchFamily="2" charset="0"/>
              </a:rPr>
              <a:t>                        a bin</a:t>
            </a:r>
            <a:r>
              <a:rPr lang="en-GB" dirty="0" smtClean="0">
                <a:solidFill>
                  <a:srgbClr val="4D4D4D"/>
                </a:solidFill>
                <a:latin typeface="SassoonCRInfant" panose="02010503020300020003" pitchFamily="2" charset="0"/>
              </a:rPr>
              <a:t>.</a:t>
            </a:r>
            <a:endParaRPr lang="en-GB" dirty="0">
              <a:solidFill>
                <a:srgbClr val="4D4D4D"/>
              </a:solidFill>
              <a:latin typeface="SassoonCRInfant" panose="02010503020300020003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1" t="11138" r="13070" b="13056"/>
          <a:stretch/>
        </p:blipFill>
        <p:spPr bwMode="auto">
          <a:xfrm>
            <a:off x="119215" y="404664"/>
            <a:ext cx="1100762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" t="9178" r="31807" b="6592"/>
          <a:stretch/>
        </p:blipFill>
        <p:spPr bwMode="auto">
          <a:xfrm>
            <a:off x="119217" y="4077072"/>
            <a:ext cx="1687132" cy="146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8" y="2462531"/>
            <a:ext cx="1648882" cy="112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658" y="5013194"/>
            <a:ext cx="1215805" cy="148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115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7000">
        <p:diamond/>
      </p:transition>
    </mc:Choice>
    <mc:Fallback>
      <p:transition spd="slow" advClick="0" advTm="7000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76"/>
            <a:ext cx="4469688" cy="29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00" y="3877532"/>
            <a:ext cx="3600400" cy="2963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en-GB" sz="2400" b="1" u="sng" dirty="0"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Word of the </a:t>
            </a:r>
            <a:r>
              <a:rPr lang="en-GB" sz="2400" b="1" u="sng" dirty="0" smtClean="0"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Week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620688"/>
            <a:ext cx="8640960" cy="60212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9600" b="1" cap="all" dirty="0" smtClean="0">
                <a:solidFill>
                  <a:srgbClr val="FF0000"/>
                </a:solidFill>
                <a:effectLst>
                  <a:reflection blurRad="12700" stA="28000" endPos="45000" dist="1003" dir="5400000" sy="-100000" algn="bl"/>
                </a:effectLst>
              </a:rPr>
              <a:t>clamber</a:t>
            </a:r>
            <a:r>
              <a:rPr lang="en-GB" sz="8000" b="1" cap="all" dirty="0" smtClean="0">
                <a:effectLst>
                  <a:reflection blurRad="12700" stA="28000" endPos="45000" dist="1003" dir="5400000" sy="-100000" algn="bl"/>
                </a:effectLst>
              </a:rPr>
              <a:t> </a:t>
            </a:r>
            <a:r>
              <a:rPr lang="en-GB" sz="2200" b="1" cap="all" dirty="0" smtClean="0">
                <a:effectLst>
                  <a:reflection blurRad="12700" stA="28000" endPos="45000" dist="1003" dir="5400000" sy="-100000" algn="bl"/>
                </a:effectLst>
              </a:rPr>
              <a:t>(verb)</a:t>
            </a:r>
            <a:r>
              <a:rPr lang="en-GB" sz="2200" dirty="0" smtClean="0"/>
              <a:t> </a:t>
            </a:r>
            <a:endParaRPr lang="en-GB" sz="2200" dirty="0"/>
          </a:p>
          <a:p>
            <a:pPr marL="0" lvl="0" indent="0">
              <a:buNone/>
            </a:pPr>
            <a:r>
              <a:rPr lang="en-GB" sz="2800" b="1" dirty="0" smtClean="0"/>
              <a:t>Climb or move in an awkward way, or with difficulty, probably using both hands and feet.</a:t>
            </a:r>
          </a:p>
          <a:p>
            <a:pPr marL="0" lvl="0" indent="0">
              <a:buNone/>
            </a:pPr>
            <a:r>
              <a:rPr lang="en-GB" sz="2800" dirty="0" smtClean="0"/>
              <a:t>If you are climbing over rocks, you might have to </a:t>
            </a:r>
            <a:r>
              <a:rPr lang="en-GB" sz="2800" u="sng" dirty="0" smtClean="0"/>
              <a:t>clamber</a:t>
            </a:r>
            <a:r>
              <a:rPr lang="en-GB" sz="2800" dirty="0" smtClean="0"/>
              <a:t>, or if you fell over and had difficulty getting back up, you would have to </a:t>
            </a:r>
            <a:r>
              <a:rPr lang="en-GB" sz="2800" u="sng" dirty="0" smtClean="0"/>
              <a:t>clamber</a:t>
            </a:r>
            <a:r>
              <a:rPr lang="en-GB" sz="2800" dirty="0" smtClean="0"/>
              <a:t>.  </a:t>
            </a:r>
          </a:p>
          <a:p>
            <a:pPr marL="0" lvl="0" indent="0">
              <a:buNone/>
            </a:pPr>
            <a:r>
              <a:rPr lang="en-GB" sz="2800" u="sng" dirty="0"/>
              <a:t>C</a:t>
            </a:r>
            <a:r>
              <a:rPr lang="en-GB" sz="2800" u="sng" dirty="0" smtClean="0"/>
              <a:t>lambering</a:t>
            </a:r>
            <a:r>
              <a:rPr lang="en-GB" sz="2800" dirty="0" smtClean="0"/>
              <a:t> might be difficult, but that doesn’t mean it’s not enjoyable.  For example, you might </a:t>
            </a:r>
            <a:r>
              <a:rPr lang="en-GB" sz="2800" u="sng" dirty="0" smtClean="0"/>
              <a:t>clamber</a:t>
            </a:r>
            <a:r>
              <a:rPr lang="en-GB" sz="2800" dirty="0" smtClean="0"/>
              <a:t> out of bed, because you are looking forward to your day, or children might </a:t>
            </a:r>
            <a:r>
              <a:rPr lang="en-GB" sz="2800" u="sng" dirty="0" smtClean="0"/>
              <a:t>clamber</a:t>
            </a:r>
            <a:r>
              <a:rPr lang="en-GB" sz="2800" dirty="0" smtClean="0"/>
              <a:t> over playground equipment.</a:t>
            </a:r>
          </a:p>
        </p:txBody>
      </p:sp>
    </p:spTree>
    <p:extLst>
      <p:ext uri="{BB962C8B-B14F-4D97-AF65-F5344CB8AC3E}">
        <p14:creationId xmlns:p14="http://schemas.microsoft.com/office/powerpoint/2010/main" val="4232180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7000">
        <p:diamond/>
      </p:transition>
    </mc:Choice>
    <mc:Fallback>
      <p:transition spd="slow" advClick="0" advTm="7000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SassoonCRInfant" panose="02010503020300020003" pitchFamily="2" charset="0"/>
              </a:rPr>
              <a:t>Book Week Scotland </a:t>
            </a:r>
            <a:endParaRPr lang="en-GB" dirty="0">
              <a:latin typeface="SassoonCRInfant" panose="02010503020300020003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28" b="27244"/>
          <a:stretch/>
        </p:blipFill>
        <p:spPr>
          <a:xfrm>
            <a:off x="14659" y="4333209"/>
            <a:ext cx="9144000" cy="255910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247" y="1196752"/>
            <a:ext cx="2632401" cy="263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1680" y="4351995"/>
            <a:ext cx="4437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SassoonCRInfant" panose="02010503020300020003" pitchFamily="2" charset="0"/>
              </a:rPr>
              <a:t>What is your favourite book?</a:t>
            </a:r>
            <a:endParaRPr lang="en-GB" sz="2800" dirty="0">
              <a:latin typeface="SassoonCRInfant" panose="02010503020300020003" pitchFamily="2" charset="0"/>
            </a:endParaRPr>
          </a:p>
        </p:txBody>
      </p:sp>
      <p:pic>
        <p:nvPicPr>
          <p:cNvPr id="2052" name="Picture 4" descr="Book Week Scotland 2020 | Events | What's On | The University of Aberde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887" y="1196752"/>
            <a:ext cx="2865478" cy="263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776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7000">
        <p:diamond/>
      </p:transition>
    </mc:Choice>
    <mc:Fallback>
      <p:transition spd="slow" advClick="0" advTm="7000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924944"/>
            <a:ext cx="4174535" cy="1143000"/>
          </a:xfrm>
        </p:spPr>
        <p:txBody>
          <a:bodyPr>
            <a:normAutofit fontScale="90000"/>
          </a:bodyPr>
          <a:lstStyle/>
          <a:p>
            <a:pPr algn="l" fontAlgn="base"/>
            <a:r>
              <a:rPr lang="en-GB" sz="4000" dirty="0">
                <a:solidFill>
                  <a:srgbClr val="000000"/>
                </a:solidFill>
                <a:latin typeface="SassoonCRInfant" panose="02010503020300020003" pitchFamily="2" charset="0"/>
              </a:rPr>
              <a:t>1C and 2C have begun decorating their candles as part of a creative task for ASDAN</a:t>
            </a:r>
            <a:r>
              <a:rPr lang="en-GB" sz="4000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.</a:t>
            </a:r>
            <a:br>
              <a:rPr lang="en-GB" sz="4000" dirty="0" smtClean="0">
                <a:solidFill>
                  <a:srgbClr val="000000"/>
                </a:solidFill>
                <a:latin typeface="SassoonCRInfant" panose="02010503020300020003" pitchFamily="2" charset="0"/>
              </a:rPr>
            </a:br>
            <a:r>
              <a:rPr lang="en-GB" sz="4000" dirty="0">
                <a:solidFill>
                  <a:srgbClr val="000000"/>
                </a:solidFill>
                <a:latin typeface="SassoonCRInfant" panose="02010503020300020003" pitchFamily="2" charset="0"/>
              </a:rPr>
              <a:t/>
            </a:r>
            <a:br>
              <a:rPr lang="en-GB" sz="4000" dirty="0">
                <a:solidFill>
                  <a:srgbClr val="000000"/>
                </a:solidFill>
                <a:latin typeface="SassoonCRInfant" panose="02010503020300020003" pitchFamily="2" charset="0"/>
              </a:rPr>
            </a:br>
            <a:r>
              <a:rPr lang="en-GB" sz="4000" dirty="0">
                <a:solidFill>
                  <a:srgbClr val="000000"/>
                </a:solidFill>
                <a:latin typeface="SassoonCRInfant" panose="02010503020300020003" pitchFamily="2" charset="0"/>
              </a:rPr>
              <a:t>The layers of candle wax paint will be added each week to create the masterpieces!</a:t>
            </a:r>
            <a:r>
              <a:rPr lang="en-GB" dirty="0">
                <a:solidFill>
                  <a:srgbClr val="000000"/>
                </a:solidFill>
              </a:rPr>
              <a:t/>
            </a:r>
            <a:br>
              <a:rPr lang="en-GB" dirty="0">
                <a:solidFill>
                  <a:srgbClr val="000000"/>
                </a:solidFill>
              </a:rPr>
            </a:b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194" y="1772816"/>
            <a:ext cx="4039056" cy="5066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050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7000">
        <p:diamond/>
      </p:transition>
    </mc:Choice>
    <mc:Fallback>
      <p:transition spd="slow" advClick="0" advTm="7000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9"/>
            <a:ext cx="9144000" cy="69145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177646"/>
            <a:ext cx="5602822" cy="17392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308" y="424116"/>
            <a:ext cx="6700027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Art &amp; Design </a:t>
            </a:r>
            <a: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Supported Study, CB@DCHS</a:t>
            </a:r>
          </a:p>
          <a:p>
            <a:endParaRPr lang="en-GB" sz="24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f</a:t>
            </a:r>
            <a:r>
              <a:rPr lang="en-GB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or pupils of </a:t>
            </a:r>
            <a:r>
              <a:rPr lang="en-GB" sz="2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Art 1</a:t>
            </a:r>
            <a:r>
              <a:rPr lang="en-GB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and </a:t>
            </a:r>
            <a:r>
              <a:rPr lang="en-GB" sz="2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Art 2</a:t>
            </a:r>
          </a:p>
          <a:p>
            <a:endParaRPr lang="en-GB" sz="24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24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GB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When:  	</a:t>
            </a:r>
            <a:r>
              <a:rPr lang="en-GB" sz="2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Monday lunchtime, room 2 </a:t>
            </a:r>
          </a:p>
          <a:p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	</a:t>
            </a:r>
            <a:r>
              <a:rPr lang="en-GB" sz="2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	</a:t>
            </a:r>
            <a:r>
              <a:rPr lang="en-GB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with Mrs Thomson</a:t>
            </a:r>
          </a:p>
          <a:p>
            <a:endParaRPr lang="en-GB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Sign up to attend.  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Max of 10 places.  Bring your lunch.</a:t>
            </a:r>
          </a:p>
          <a:p>
            <a:pPr>
              <a:lnSpc>
                <a:spcPct val="150000"/>
              </a:lnSpc>
            </a:pPr>
            <a:r>
              <a:rPr lang="en-GB" sz="24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Supported study is for completing your </a:t>
            </a:r>
          </a:p>
          <a:p>
            <a:pPr>
              <a:lnSpc>
                <a:spcPct val="150000"/>
              </a:lnSpc>
            </a:pPr>
            <a:r>
              <a:rPr lang="en-GB" sz="24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A&amp;D homework or keeping on track 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solidFill>
                  <a:prstClr val="black"/>
                </a:solidFill>
                <a:latin typeface="Century Gothic" panose="020B0502020202020204" pitchFamily="34" charset="0"/>
              </a:rPr>
              <a:t>w</a:t>
            </a:r>
            <a:r>
              <a:rPr lang="en-GB" sz="24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ith your National Award artwork.</a:t>
            </a:r>
          </a:p>
          <a:p>
            <a:endParaRPr lang="en-GB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28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20447" y="6547542"/>
            <a:ext cx="2989921" cy="369332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en-GB" i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New day starting 9/11/20</a:t>
            </a:r>
            <a:endParaRPr lang="en-GB" sz="4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630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7000">
        <p:diamond/>
      </p:transition>
    </mc:Choice>
    <mc:Fallback>
      <p:transition spd="slow" advClick="0" advTm="7000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lasgow City Parents Group (GCPG) on Twitter: &quot;#OutdoorLearning is  happening in Glasgow schools! 🎓🏫🍃🌞🌧💧🌬💛 Parents/carers, please  ensure your child has weather appropriate clothing for school to account  for plenty of outdoor learning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1" y="20425"/>
            <a:ext cx="9144034" cy="457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496" y="4585185"/>
            <a:ext cx="892385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</a:rPr>
              <a:t>The weather will get cooler over the next few weeks and </a:t>
            </a:r>
          </a:p>
          <a:p>
            <a:r>
              <a:rPr lang="en-GB" sz="2800" dirty="0" smtClean="0">
                <a:solidFill>
                  <a:prstClr val="black"/>
                </a:solidFill>
              </a:rPr>
              <a:t>months.  Please be prepared for Monday afternoons so you </a:t>
            </a:r>
          </a:p>
          <a:p>
            <a:r>
              <a:rPr lang="en-GB" sz="2800" dirty="0" smtClean="0">
                <a:solidFill>
                  <a:prstClr val="black"/>
                </a:solidFill>
              </a:rPr>
              <a:t>can enjoy Outdoor Learning feeling warm, dry and happy.  </a:t>
            </a:r>
          </a:p>
          <a:p>
            <a:r>
              <a:rPr lang="en-GB" sz="2800" dirty="0" smtClean="0">
                <a:solidFill>
                  <a:prstClr val="black"/>
                </a:solidFill>
              </a:rPr>
              <a:t>If it is wet, you will need to bring some wellies and a </a:t>
            </a:r>
          </a:p>
          <a:p>
            <a:r>
              <a:rPr lang="en-GB" sz="2800" dirty="0" smtClean="0">
                <a:solidFill>
                  <a:prstClr val="black"/>
                </a:solidFill>
              </a:rPr>
              <a:t>waterproof jacket.</a:t>
            </a:r>
            <a:endParaRPr lang="en-GB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532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7000">
        <p:diamond/>
      </p:transition>
    </mc:Choice>
    <mc:Fallback>
      <p:transition spd="slow" advClick="0" advTm="7000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39610</TotalTime>
  <Words>396</Words>
  <Application>Microsoft Office PowerPoint</Application>
  <PresentationFormat>On-screen Show (4:3)</PresentationFormat>
  <Paragraphs>81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Office Theme</vt:lpstr>
      <vt:lpstr>4_Office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Word of the Week</vt:lpstr>
      <vt:lpstr>Book Week Scotland </vt:lpstr>
      <vt:lpstr>1C and 2C have begun decorating their candles as part of a creative task for ASDAN.  The layers of candle wax paint will be added each week to create the masterpieces! </vt:lpstr>
      <vt:lpstr>PowerPoint Presentation</vt:lpstr>
      <vt:lpstr>PowerPoint Presentation</vt:lpstr>
      <vt:lpstr>PowerPoint Presentation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Belinda Cook</dc:creator>
  <cp:lastModifiedBy>Iain Stewart</cp:lastModifiedBy>
  <cp:revision>215</cp:revision>
  <dcterms:created xsi:type="dcterms:W3CDTF">2019-09-26T08:48:50Z</dcterms:created>
  <dcterms:modified xsi:type="dcterms:W3CDTF">2020-11-13T15:40:44Z</dcterms:modified>
</cp:coreProperties>
</file>