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92" r:id="rId3"/>
    <p:sldMasterId id="2147483804" r:id="rId4"/>
  </p:sldMasterIdLst>
  <p:notesMasterIdLst>
    <p:notesMasterId r:id="rId13"/>
  </p:notesMasterIdLst>
  <p:sldIdLst>
    <p:sldId id="257" r:id="rId5"/>
    <p:sldId id="267" r:id="rId6"/>
    <p:sldId id="276" r:id="rId7"/>
    <p:sldId id="277" r:id="rId8"/>
    <p:sldId id="294" r:id="rId9"/>
    <p:sldId id="295" r:id="rId10"/>
    <p:sldId id="293" r:id="rId11"/>
    <p:sldId id="27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139"/>
    <a:srgbClr val="375733"/>
    <a:srgbClr val="236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67794" autoAdjust="0"/>
  </p:normalViewPr>
  <p:slideViewPr>
    <p:cSldViewPr>
      <p:cViewPr>
        <p:scale>
          <a:sx n="57" d="100"/>
          <a:sy n="57" d="100"/>
        </p:scale>
        <p:origin x="-924" y="-4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CDA199-28B0-4CBF-B0E3-B2CF06BDC46E}" type="datetimeFigureOut">
              <a:rPr lang="en-GB" smtClean="0"/>
              <a:t>27/11/2020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2D987-7479-41AA-9AB1-CFCC1C62BD60}" type="slidenum">
              <a:rPr lang="en-GB" smtClean="0"/>
              <a:t>‹#›</a:t>
            </a:fld>
            <a:endParaRPr lang="en-GB"/>
          </a:p>
        </p:txBody>
      </p:sp>
    </p:spTree>
    <p:extLst>
      <p:ext uri="{BB962C8B-B14F-4D97-AF65-F5344CB8AC3E}">
        <p14:creationId xmlns:p14="http://schemas.microsoft.com/office/powerpoint/2010/main" val="1540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1621862607"/>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1580866309"/>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6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924387977"/>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3058716"/>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2121248"/>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0415496"/>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CEEE6F-F7BD-4463-9A8D-6C043C79CB4E}"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4308282"/>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CEEE6F-F7BD-4463-9A8D-6C043C79CB4E}"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4528237"/>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CEEE6F-F7BD-4463-9A8D-6C043C79CB4E}"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3459230"/>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EEE6F-F7BD-4463-9A8D-6C043C79CB4E}"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7091242"/>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EEE6F-F7BD-4463-9A8D-6C043C79CB4E}"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7800909"/>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509176796"/>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EEE6F-F7BD-4463-9A8D-6C043C79CB4E}"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3605465"/>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7037550"/>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2809523"/>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B1E8F9-4901-441B-9014-5AD8D3ADCCB0}"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E4869B-F63A-44AC-8B73-734B0A791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9842452"/>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B1E8F9-4901-441B-9014-5AD8D3ADCCB0}"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E4869B-F63A-44AC-8B73-734B0A791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4482415"/>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1E8F9-4901-441B-9014-5AD8D3ADCCB0}"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E4869B-F63A-44AC-8B73-734B0A791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7787216"/>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B1E8F9-4901-441B-9014-5AD8D3ADCCB0}"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E4869B-F63A-44AC-8B73-734B0A791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092630"/>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B1E8F9-4901-441B-9014-5AD8D3ADCCB0}"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E4869B-F63A-44AC-8B73-734B0A791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0778106"/>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B1E8F9-4901-441B-9014-5AD8D3ADCCB0}"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E4869B-F63A-44AC-8B73-734B0A791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8414309"/>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1E8F9-4901-441B-9014-5AD8D3ADCCB0}"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E4869B-F63A-44AC-8B73-734B0A791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8636662"/>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3757C-9424-437C-ACAA-1450F3140318}"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916434474"/>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1E8F9-4901-441B-9014-5AD8D3ADCCB0}"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E4869B-F63A-44AC-8B73-734B0A791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7924984"/>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1E8F9-4901-441B-9014-5AD8D3ADCCB0}"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E4869B-F63A-44AC-8B73-734B0A791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2641340"/>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B1E8F9-4901-441B-9014-5AD8D3ADCCB0}"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E4869B-F63A-44AC-8B73-734B0A791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8296539"/>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B1E8F9-4901-441B-9014-5AD8D3ADCCB0}"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E4869B-F63A-44AC-8B73-734B0A791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5543176"/>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E6787-599A-4E54-95A2-88EF06572434}" type="slidenum">
              <a:rPr lang="en-GB" smtClean="0"/>
              <a:t>‹#›</a:t>
            </a:fld>
            <a:endParaRPr lang="en-GB"/>
          </a:p>
        </p:txBody>
      </p:sp>
    </p:spTree>
    <p:extLst>
      <p:ext uri="{BB962C8B-B14F-4D97-AF65-F5344CB8AC3E}">
        <p14:creationId xmlns:p14="http://schemas.microsoft.com/office/powerpoint/2010/main" val="3573404389"/>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E6787-599A-4E54-95A2-88EF06572434}" type="slidenum">
              <a:rPr lang="en-GB" smtClean="0"/>
              <a:t>‹#›</a:t>
            </a:fld>
            <a:endParaRPr lang="en-GB"/>
          </a:p>
        </p:txBody>
      </p:sp>
    </p:spTree>
    <p:extLst>
      <p:ext uri="{BB962C8B-B14F-4D97-AF65-F5344CB8AC3E}">
        <p14:creationId xmlns:p14="http://schemas.microsoft.com/office/powerpoint/2010/main" val="205914263"/>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CEEE6F-F7BD-4463-9A8D-6C043C79CB4E}"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E6787-599A-4E54-95A2-88EF06572434}" type="slidenum">
              <a:rPr lang="en-GB" smtClean="0"/>
              <a:t>‹#›</a:t>
            </a:fld>
            <a:endParaRPr lang="en-GB"/>
          </a:p>
        </p:txBody>
      </p:sp>
    </p:spTree>
    <p:extLst>
      <p:ext uri="{BB962C8B-B14F-4D97-AF65-F5344CB8AC3E}">
        <p14:creationId xmlns:p14="http://schemas.microsoft.com/office/powerpoint/2010/main" val="1357547314"/>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CEEE6F-F7BD-4463-9A8D-6C043C79CB4E}"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9E6787-599A-4E54-95A2-88EF06572434}" type="slidenum">
              <a:rPr lang="en-GB" smtClean="0"/>
              <a:t>‹#›</a:t>
            </a:fld>
            <a:endParaRPr lang="en-GB"/>
          </a:p>
        </p:txBody>
      </p:sp>
    </p:spTree>
    <p:extLst>
      <p:ext uri="{BB962C8B-B14F-4D97-AF65-F5344CB8AC3E}">
        <p14:creationId xmlns:p14="http://schemas.microsoft.com/office/powerpoint/2010/main" val="144259908"/>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CEEE6F-F7BD-4463-9A8D-6C043C79CB4E}" type="datetimeFigureOut">
              <a:rPr lang="en-GB" smtClean="0"/>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9E6787-599A-4E54-95A2-88EF06572434}" type="slidenum">
              <a:rPr lang="en-GB" smtClean="0"/>
              <a:t>‹#›</a:t>
            </a:fld>
            <a:endParaRPr lang="en-GB"/>
          </a:p>
        </p:txBody>
      </p:sp>
    </p:spTree>
    <p:extLst>
      <p:ext uri="{BB962C8B-B14F-4D97-AF65-F5344CB8AC3E}">
        <p14:creationId xmlns:p14="http://schemas.microsoft.com/office/powerpoint/2010/main" val="4230615030"/>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CEEE6F-F7BD-4463-9A8D-6C043C79CB4E}" type="datetimeFigureOut">
              <a:rPr lang="en-GB" smtClean="0"/>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9E6787-599A-4E54-95A2-88EF06572434}" type="slidenum">
              <a:rPr lang="en-GB" smtClean="0"/>
              <a:t>‹#›</a:t>
            </a:fld>
            <a:endParaRPr lang="en-GB"/>
          </a:p>
        </p:txBody>
      </p:sp>
    </p:spTree>
    <p:extLst>
      <p:ext uri="{BB962C8B-B14F-4D97-AF65-F5344CB8AC3E}">
        <p14:creationId xmlns:p14="http://schemas.microsoft.com/office/powerpoint/2010/main" val="3274154174"/>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23757C-9424-437C-ACAA-1450F3140318}"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4294798963"/>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EEE6F-F7BD-4463-9A8D-6C043C79CB4E}" type="datetimeFigureOut">
              <a:rPr lang="en-GB" smtClean="0"/>
              <a:t>27/11/2020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9E6787-599A-4E54-95A2-88EF06572434}" type="slidenum">
              <a:rPr lang="en-GB" smtClean="0"/>
              <a:t>‹#›</a:t>
            </a:fld>
            <a:endParaRPr lang="en-GB"/>
          </a:p>
        </p:txBody>
      </p:sp>
    </p:spTree>
    <p:extLst>
      <p:ext uri="{BB962C8B-B14F-4D97-AF65-F5344CB8AC3E}">
        <p14:creationId xmlns:p14="http://schemas.microsoft.com/office/powerpoint/2010/main" val="2539190575"/>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EEE6F-F7BD-4463-9A8D-6C043C79CB4E}"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9E6787-599A-4E54-95A2-88EF06572434}" type="slidenum">
              <a:rPr lang="en-GB" smtClean="0"/>
              <a:t>‹#›</a:t>
            </a:fld>
            <a:endParaRPr lang="en-GB"/>
          </a:p>
        </p:txBody>
      </p:sp>
    </p:spTree>
    <p:extLst>
      <p:ext uri="{BB962C8B-B14F-4D97-AF65-F5344CB8AC3E}">
        <p14:creationId xmlns:p14="http://schemas.microsoft.com/office/powerpoint/2010/main" val="4164519411"/>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EEE6F-F7BD-4463-9A8D-6C043C79CB4E}"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9E6787-599A-4E54-95A2-88EF06572434}" type="slidenum">
              <a:rPr lang="en-GB" smtClean="0"/>
              <a:t>‹#›</a:t>
            </a:fld>
            <a:endParaRPr lang="en-GB"/>
          </a:p>
        </p:txBody>
      </p:sp>
    </p:spTree>
    <p:extLst>
      <p:ext uri="{BB962C8B-B14F-4D97-AF65-F5344CB8AC3E}">
        <p14:creationId xmlns:p14="http://schemas.microsoft.com/office/powerpoint/2010/main" val="665344946"/>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E6787-599A-4E54-95A2-88EF06572434}" type="slidenum">
              <a:rPr lang="en-GB" smtClean="0"/>
              <a:t>‹#›</a:t>
            </a:fld>
            <a:endParaRPr lang="en-GB"/>
          </a:p>
        </p:txBody>
      </p:sp>
    </p:spTree>
    <p:extLst>
      <p:ext uri="{BB962C8B-B14F-4D97-AF65-F5344CB8AC3E}">
        <p14:creationId xmlns:p14="http://schemas.microsoft.com/office/powerpoint/2010/main" val="3104128091"/>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E6787-599A-4E54-95A2-88EF06572434}" type="slidenum">
              <a:rPr lang="en-GB" smtClean="0"/>
              <a:t>‹#›</a:t>
            </a:fld>
            <a:endParaRPr lang="en-GB"/>
          </a:p>
        </p:txBody>
      </p:sp>
    </p:spTree>
    <p:extLst>
      <p:ext uri="{BB962C8B-B14F-4D97-AF65-F5344CB8AC3E}">
        <p14:creationId xmlns:p14="http://schemas.microsoft.com/office/powerpoint/2010/main" val="1885147246"/>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23757C-9424-437C-ACAA-1450F3140318}" type="datetimeFigureOut">
              <a:rPr lang="en-GB" smtClean="0"/>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498858158"/>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23757C-9424-437C-ACAA-1450F3140318}" type="datetimeFigureOut">
              <a:rPr lang="en-GB" smtClean="0"/>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135992669"/>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3757C-9424-437C-ACAA-1450F3140318}" type="datetimeFigureOut">
              <a:rPr lang="en-GB" smtClean="0"/>
              <a:t>27/11/2020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814692865"/>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3757C-9424-437C-ACAA-1450F3140318}"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641051871"/>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3757C-9424-437C-ACAA-1450F3140318}"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477267324"/>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3757C-9424-437C-ACAA-1450F3140318}" type="datetimeFigureOut">
              <a:rPr lang="en-GB" smtClean="0"/>
              <a:t>27/11/2020</a:t>
            </a:fld>
            <a:endParaRPr lang="en-GB"/>
          </a:p>
        </p:txBody>
      </p:sp>
      <p:sp>
        <p:nvSpPr>
          <p:cNvPr id="5" name="Footer Placeholder 4"/>
          <p:cNvSpPr>
            <a:spLocks noGrp="1"/>
          </p:cNvSpPr>
          <p:nvPr>
            <p:ph type="ftr" sz="quarter" idx="3"/>
          </p:nvPr>
        </p:nvSpPr>
        <p:spPr>
          <a:xfrm>
            <a:off x="3124200" y="63563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CF5CA-9652-4E23-A082-8F386AE4DEE3}" type="slidenum">
              <a:rPr lang="en-GB" smtClean="0"/>
              <a:t>‹#›</a:t>
            </a:fld>
            <a:endParaRPr lang="en-GB"/>
          </a:p>
        </p:txBody>
      </p:sp>
    </p:spTree>
    <p:extLst>
      <p:ext uri="{BB962C8B-B14F-4D97-AF65-F5344CB8AC3E}">
        <p14:creationId xmlns:p14="http://schemas.microsoft.com/office/powerpoint/2010/main" val="817528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EEE6F-F7BD-4463-9A8D-6C043C79CB4E}"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3663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1E8F9-4901-441B-9014-5AD8D3ADCCB0}"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4869B-F63A-44AC-8B73-734B0A791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278582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EEE6F-F7BD-4463-9A8D-6C043C79CB4E}" type="datetimeFigureOut">
              <a:rPr lang="en-GB" smtClean="0"/>
              <a:t>27/11/2020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6787-599A-4E54-95A2-88EF06572434}" type="slidenum">
              <a:rPr lang="en-GB" smtClean="0"/>
              <a:t>‹#›</a:t>
            </a:fld>
            <a:endParaRPr lang="en-GB"/>
          </a:p>
        </p:txBody>
      </p:sp>
    </p:spTree>
    <p:extLst>
      <p:ext uri="{BB962C8B-B14F-4D97-AF65-F5344CB8AC3E}">
        <p14:creationId xmlns:p14="http://schemas.microsoft.com/office/powerpoint/2010/main" val="38630033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5.xml"/><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895" y="0"/>
            <a:ext cx="2332226" cy="233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70049" y="3503011"/>
            <a:ext cx="5982022" cy="461665"/>
          </a:xfrm>
          <a:prstGeom prst="rect">
            <a:avLst/>
          </a:prstGeom>
          <a:noFill/>
        </p:spPr>
        <p:txBody>
          <a:bodyPr wrap="none" rtlCol="0">
            <a:spAutoFit/>
          </a:bodyPr>
          <a:lstStyle/>
          <a:p>
            <a:r>
              <a:rPr lang="en-GB" sz="2400" dirty="0">
                <a:solidFill>
                  <a:prstClr val="black"/>
                </a:solidFill>
                <a:latin typeface="SassoonCRInfant" panose="02010503020300020003" pitchFamily="2" charset="0"/>
              </a:rPr>
              <a:t>Week Beginning :    </a:t>
            </a:r>
            <a:r>
              <a:rPr lang="en-GB" sz="2400" dirty="0" smtClean="0">
                <a:solidFill>
                  <a:prstClr val="black"/>
                </a:solidFill>
                <a:latin typeface="SassoonCRInfant" panose="02010503020300020003" pitchFamily="2" charset="0"/>
              </a:rPr>
              <a:t>Monday 30</a:t>
            </a:r>
            <a:r>
              <a:rPr lang="en-GB" sz="2400" baseline="30000" dirty="0" smtClean="0">
                <a:solidFill>
                  <a:prstClr val="black"/>
                </a:solidFill>
                <a:latin typeface="SassoonCRInfant" panose="02010503020300020003" pitchFamily="2" charset="0"/>
              </a:rPr>
              <a:t>th</a:t>
            </a:r>
            <a:r>
              <a:rPr lang="en-GB" sz="2400" dirty="0" smtClean="0">
                <a:solidFill>
                  <a:prstClr val="black"/>
                </a:solidFill>
                <a:latin typeface="SassoonCRInfant" panose="02010503020300020003" pitchFamily="2" charset="0"/>
              </a:rPr>
              <a:t>  November </a:t>
            </a:r>
            <a:endParaRPr lang="en-GB" sz="2400" dirty="0">
              <a:solidFill>
                <a:prstClr val="black"/>
              </a:solidFill>
              <a:latin typeface="SassoonCRInfant" panose="02010503020300020003" pitchFamily="2" charset="0"/>
            </a:endParaRPr>
          </a:p>
        </p:txBody>
      </p:sp>
      <p:sp>
        <p:nvSpPr>
          <p:cNvPr id="5" name="TextBox 4"/>
          <p:cNvSpPr txBox="1"/>
          <p:nvPr/>
        </p:nvSpPr>
        <p:spPr>
          <a:xfrm>
            <a:off x="3251026" y="2568936"/>
            <a:ext cx="3120278" cy="523220"/>
          </a:xfrm>
          <a:prstGeom prst="rect">
            <a:avLst/>
          </a:prstGeom>
          <a:noFill/>
        </p:spPr>
        <p:txBody>
          <a:bodyPr wrap="none" rtlCol="0">
            <a:spAutoFit/>
          </a:bodyPr>
          <a:lstStyle/>
          <a:p>
            <a:r>
              <a:rPr lang="en-GB" sz="2800" dirty="0">
                <a:solidFill>
                  <a:prstClr val="black"/>
                </a:solidFill>
                <a:latin typeface="SassoonCRInfant" panose="02010503020300020003" pitchFamily="2" charset="0"/>
              </a:rPr>
              <a:t>Our weekly bulletin </a:t>
            </a:r>
          </a:p>
        </p:txBody>
      </p:sp>
      <p:sp>
        <p:nvSpPr>
          <p:cNvPr id="2" name="AutoShape 2" descr="Red Poppy Border | Stock vector | Colourbo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895" y="4221088"/>
            <a:ext cx="2414281" cy="2414281"/>
          </a:xfrm>
          <a:prstGeom prst="rect">
            <a:avLst/>
          </a:prstGeom>
        </p:spPr>
      </p:pic>
    </p:spTree>
    <p:extLst>
      <p:ext uri="{BB962C8B-B14F-4D97-AF65-F5344CB8AC3E}">
        <p14:creationId xmlns:p14="http://schemas.microsoft.com/office/powerpoint/2010/main" val="351403252"/>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516216" y="0"/>
            <a:ext cx="2627784" cy="262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162720"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07018" y="4284743"/>
            <a:ext cx="4557988" cy="256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251520" y="332656"/>
            <a:ext cx="8640960" cy="6408712"/>
          </a:xfrm>
        </p:spPr>
        <p:txBody>
          <a:bodyPr>
            <a:normAutofit lnSpcReduction="10000"/>
          </a:bodyPr>
          <a:lstStyle/>
          <a:p>
            <a:pPr marL="0" indent="0" algn="ctr">
              <a:buNone/>
            </a:pPr>
            <a:r>
              <a:rPr lang="en-GB" sz="9600" b="1" cap="all" dirty="0" smtClean="0">
                <a:solidFill>
                  <a:srgbClr val="FF0000"/>
                </a:solidFill>
                <a:effectLst>
                  <a:reflection blurRad="12700" stA="28000" endPos="45000" dist="1003" dir="5400000" sy="-100000" algn="bl"/>
                </a:effectLst>
              </a:rPr>
              <a:t>hygiene</a:t>
            </a:r>
            <a:r>
              <a:rPr lang="en-GB" sz="8000" b="1" cap="all" dirty="0" smtClean="0">
                <a:effectLst>
                  <a:reflection blurRad="12700" stA="28000" endPos="45000" dist="1003" dir="5400000" sy="-100000" algn="bl"/>
                </a:effectLst>
              </a:rPr>
              <a:t> </a:t>
            </a:r>
            <a:r>
              <a:rPr lang="en-GB" sz="2200" b="1" cap="all" dirty="0" smtClean="0">
                <a:effectLst>
                  <a:reflection blurRad="12700" stA="28000" endPos="45000" dist="1003" dir="5400000" sy="-100000" algn="bl"/>
                </a:effectLst>
              </a:rPr>
              <a:t>(noun)</a:t>
            </a:r>
            <a:r>
              <a:rPr lang="en-GB" sz="2200" dirty="0" smtClean="0"/>
              <a:t> </a:t>
            </a:r>
            <a:endParaRPr lang="en-GB" sz="2000" b="1" cap="all" dirty="0" smtClean="0">
              <a:effectLst>
                <a:reflection blurRad="12700" stA="28000" endPos="45000" dist="1003" dir="5400000" sy="-100000" algn="bl"/>
              </a:effectLst>
            </a:endParaRPr>
          </a:p>
          <a:p>
            <a:pPr marL="0" lvl="0" indent="0">
              <a:buNone/>
            </a:pPr>
            <a:r>
              <a:rPr lang="en-GB" sz="2800" dirty="0" smtClean="0"/>
              <a:t>The practice of keeping yourself and your surroundings clean, especially so that illness and the spread of disease can be prevented.</a:t>
            </a:r>
          </a:p>
          <a:p>
            <a:pPr marL="0" lvl="0" indent="0">
              <a:buNone/>
            </a:pPr>
            <a:endParaRPr lang="en-GB" sz="2800" dirty="0" smtClean="0"/>
          </a:p>
          <a:p>
            <a:pPr marL="0" lvl="0" indent="0">
              <a:buNone/>
            </a:pPr>
            <a:r>
              <a:rPr lang="en-GB" sz="2800" dirty="0" smtClean="0"/>
              <a:t>Washing your hands, brushing your teeth and having regular baths or showers are all important parts of your personal </a:t>
            </a:r>
            <a:r>
              <a:rPr lang="en-GB" sz="2800" u="sng" dirty="0" smtClean="0"/>
              <a:t>hygiene.</a:t>
            </a:r>
          </a:p>
          <a:p>
            <a:pPr marL="0" lvl="0" indent="0">
              <a:buNone/>
            </a:pPr>
            <a:endParaRPr lang="en-GB" sz="2800" u="sng" dirty="0" smtClean="0"/>
          </a:p>
          <a:p>
            <a:pPr marL="0" lvl="0" indent="0">
              <a:buNone/>
            </a:pPr>
            <a:r>
              <a:rPr lang="en-GB" sz="2800" dirty="0" smtClean="0"/>
              <a:t>We have all been practising good hand </a:t>
            </a:r>
            <a:r>
              <a:rPr lang="en-GB" sz="2800" u="sng" dirty="0" smtClean="0"/>
              <a:t>hygiene</a:t>
            </a:r>
            <a:r>
              <a:rPr lang="en-GB" sz="2800" dirty="0" smtClean="0"/>
              <a:t>, by washing our hands regularly, and sanitising whenever we enter or leave the room.</a:t>
            </a:r>
          </a:p>
          <a:p>
            <a:pPr marL="0" lvl="0" indent="0">
              <a:buNone/>
            </a:pPr>
            <a:endParaRPr lang="en-GB" sz="2800" dirty="0"/>
          </a:p>
          <a:p>
            <a:pPr marL="0" indent="0">
              <a:buNone/>
            </a:pPr>
            <a:endParaRPr lang="en-GB" sz="2800" dirty="0"/>
          </a:p>
          <a:p>
            <a:endParaRPr lang="en-GB" dirty="0"/>
          </a:p>
        </p:txBody>
      </p:sp>
    </p:spTree>
    <p:extLst>
      <p:ext uri="{BB962C8B-B14F-4D97-AF65-F5344CB8AC3E}">
        <p14:creationId xmlns:p14="http://schemas.microsoft.com/office/powerpoint/2010/main" val="2152867484"/>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0"/>
            <a:ext cx="8784976" cy="7386638"/>
          </a:xfrm>
          <a:prstGeom prst="rect">
            <a:avLst/>
          </a:prstGeom>
        </p:spPr>
        <p:txBody>
          <a:bodyPr wrap="square">
            <a:spAutoFit/>
          </a:bodyPr>
          <a:lstStyle/>
          <a:p>
            <a:pPr algn="ctr" fontAlgn="base"/>
            <a:r>
              <a:rPr lang="en-GB" sz="2800" u="sng" dirty="0" smtClean="0">
                <a:solidFill>
                  <a:srgbClr val="333333"/>
                </a:solidFill>
                <a:latin typeface="SassoonCRInfant" panose="02010503020300020003" pitchFamily="2" charset="0"/>
              </a:rPr>
              <a:t>Top </a:t>
            </a:r>
            <a:r>
              <a:rPr lang="en-GB" sz="2800" u="sng" dirty="0">
                <a:solidFill>
                  <a:srgbClr val="333333"/>
                </a:solidFill>
                <a:latin typeface="SassoonCRInfant" panose="02010503020300020003" pitchFamily="2" charset="0"/>
              </a:rPr>
              <a:t>tips on wearing a face </a:t>
            </a:r>
            <a:r>
              <a:rPr lang="en-GB" sz="2800" u="sng" dirty="0" smtClean="0">
                <a:solidFill>
                  <a:srgbClr val="333333"/>
                </a:solidFill>
                <a:latin typeface="SassoonCRInfant" panose="02010503020300020003" pitchFamily="2" charset="0"/>
              </a:rPr>
              <a:t>covering</a:t>
            </a:r>
          </a:p>
          <a:p>
            <a:pPr algn="ctr" fontAlgn="base"/>
            <a:endParaRPr lang="en-GB" sz="3200" dirty="0">
              <a:solidFill>
                <a:srgbClr val="333333"/>
              </a:solidFill>
              <a:latin typeface="SassoonCRInfant" panose="02010503020300020003" pitchFamily="2" charset="0"/>
            </a:endParaRPr>
          </a:p>
          <a:p>
            <a:pPr fontAlgn="base"/>
            <a:r>
              <a:rPr lang="en-GB" sz="2000" dirty="0" smtClean="0">
                <a:latin typeface="SassoonCRInfant" panose="02010503020300020003" pitchFamily="2" charset="0"/>
              </a:rPr>
              <a:t>In </a:t>
            </a:r>
            <a:r>
              <a:rPr lang="en-GB" sz="2000" dirty="0">
                <a:latin typeface="SassoonCRInfant" panose="02010503020300020003" pitchFamily="2" charset="0"/>
              </a:rPr>
              <a:t>order for your face covering to keep you and those around you </a:t>
            </a:r>
            <a:r>
              <a:rPr lang="en-GB" sz="2000" dirty="0" smtClean="0">
                <a:latin typeface="SassoonCRInfant" panose="02010503020300020003" pitchFamily="2" charset="0"/>
              </a:rPr>
              <a:t>safe, remember:</a:t>
            </a:r>
          </a:p>
          <a:p>
            <a:pPr algn="ctr" fontAlgn="base"/>
            <a:endParaRPr lang="en-GB" dirty="0" smtClean="0">
              <a:latin typeface="SassoonCRInfant" panose="02010503020300020003" pitchFamily="2" charset="0"/>
            </a:endParaRPr>
          </a:p>
          <a:p>
            <a:pPr algn="ctr" fontAlgn="base"/>
            <a:endParaRPr lang="en-GB" sz="2000" dirty="0">
              <a:latin typeface="SassoonCRInfant" panose="02010503020300020003" pitchFamily="2" charset="0"/>
            </a:endParaRPr>
          </a:p>
          <a:p>
            <a:pPr algn="just" fontAlgn="base"/>
            <a:r>
              <a:rPr lang="en-GB" sz="2000" dirty="0">
                <a:latin typeface="SassoonCRInfant" panose="02010503020300020003" pitchFamily="2" charset="0"/>
              </a:rPr>
              <a:t> </a:t>
            </a:r>
            <a:r>
              <a:rPr lang="en-GB" sz="2000" dirty="0" smtClean="0">
                <a:latin typeface="SassoonCRInfant" panose="02010503020300020003" pitchFamily="2" charset="0"/>
              </a:rPr>
              <a:t>                      Face </a:t>
            </a:r>
            <a:r>
              <a:rPr lang="en-GB" sz="2000" dirty="0">
                <a:latin typeface="SassoonCRInfant" panose="02010503020300020003" pitchFamily="2" charset="0"/>
              </a:rPr>
              <a:t>coverings should not be shared with </a:t>
            </a:r>
            <a:r>
              <a:rPr lang="en-GB" sz="2000" dirty="0" smtClean="0">
                <a:latin typeface="SassoonCRInfant" panose="02010503020300020003" pitchFamily="2" charset="0"/>
              </a:rPr>
              <a:t>others</a:t>
            </a:r>
          </a:p>
          <a:p>
            <a:pPr algn="just" fontAlgn="base"/>
            <a:endParaRPr lang="en-GB" dirty="0">
              <a:latin typeface="SassoonCRInfant" panose="02010503020300020003" pitchFamily="2" charset="0"/>
            </a:endParaRPr>
          </a:p>
          <a:p>
            <a:pPr algn="r" fontAlgn="base"/>
            <a:endParaRPr lang="en-GB" dirty="0" smtClean="0">
              <a:latin typeface="SassoonCRInfant" panose="02010503020300020003" pitchFamily="2" charset="0"/>
            </a:endParaRPr>
          </a:p>
          <a:p>
            <a:pPr algn="just" fontAlgn="base"/>
            <a:r>
              <a:rPr lang="en-GB" dirty="0" smtClean="0">
                <a:latin typeface="SassoonCRInfant" panose="02010503020300020003" pitchFamily="2" charset="0"/>
              </a:rPr>
              <a:t>                                            </a:t>
            </a:r>
            <a:r>
              <a:rPr lang="en-GB" sz="2000" dirty="0" smtClean="0">
                <a:latin typeface="SassoonCRInfant" panose="02010503020300020003" pitchFamily="2" charset="0"/>
              </a:rPr>
              <a:t>Wash </a:t>
            </a:r>
            <a:r>
              <a:rPr lang="en-GB" sz="2000" dirty="0">
                <a:latin typeface="SassoonCRInfant" panose="02010503020300020003" pitchFamily="2" charset="0"/>
              </a:rPr>
              <a:t>your hands or use hand sanitiser before putting it </a:t>
            </a:r>
            <a:r>
              <a:rPr lang="en-GB" sz="2000" dirty="0" smtClean="0">
                <a:latin typeface="SassoonCRInfant" panose="02010503020300020003" pitchFamily="2" charset="0"/>
              </a:rPr>
              <a:t>on</a:t>
            </a:r>
          </a:p>
          <a:p>
            <a:pPr algn="just" fontAlgn="base"/>
            <a:r>
              <a:rPr lang="en-GB" sz="2000" dirty="0">
                <a:latin typeface="SassoonCRInfant" panose="02010503020300020003" pitchFamily="2" charset="0"/>
              </a:rPr>
              <a:t> </a:t>
            </a:r>
            <a:r>
              <a:rPr lang="en-GB" sz="2000" dirty="0" smtClean="0">
                <a:latin typeface="SassoonCRInfant" panose="02010503020300020003" pitchFamily="2" charset="0"/>
              </a:rPr>
              <a:t>                                          and </a:t>
            </a:r>
            <a:r>
              <a:rPr lang="en-GB" sz="2000" dirty="0">
                <a:latin typeface="SassoonCRInfant" panose="02010503020300020003" pitchFamily="2" charset="0"/>
              </a:rPr>
              <a:t>try not to touch your </a:t>
            </a:r>
            <a:r>
              <a:rPr lang="en-GB" sz="2000" dirty="0" smtClean="0">
                <a:latin typeface="SassoonCRInfant" panose="02010503020300020003" pitchFamily="2" charset="0"/>
              </a:rPr>
              <a:t>face</a:t>
            </a:r>
          </a:p>
          <a:p>
            <a:pPr algn="just" fontAlgn="base"/>
            <a:endParaRPr lang="en-GB" dirty="0" smtClean="0">
              <a:latin typeface="SassoonCRInfant" panose="02010503020300020003" pitchFamily="2" charset="0"/>
            </a:endParaRPr>
          </a:p>
          <a:p>
            <a:pPr algn="just" fontAlgn="base"/>
            <a:endParaRPr lang="en-GB" dirty="0">
              <a:latin typeface="SassoonCRInfant" panose="02010503020300020003" pitchFamily="2" charset="0"/>
            </a:endParaRPr>
          </a:p>
          <a:p>
            <a:pPr algn="just" fontAlgn="base"/>
            <a:endParaRPr lang="en-GB" dirty="0">
              <a:latin typeface="SassoonCRInfant" panose="02010503020300020003" pitchFamily="2" charset="0"/>
            </a:endParaRPr>
          </a:p>
          <a:p>
            <a:pPr algn="just" fontAlgn="base"/>
            <a:r>
              <a:rPr lang="en-GB" dirty="0" smtClean="0">
                <a:latin typeface="SassoonCRInfant" panose="02010503020300020003" pitchFamily="2" charset="0"/>
              </a:rPr>
              <a:t>                                                                      </a:t>
            </a:r>
            <a:r>
              <a:rPr lang="en-GB" sz="2000" dirty="0" smtClean="0">
                <a:latin typeface="SassoonCRInfant" panose="02010503020300020003" pitchFamily="2" charset="0"/>
              </a:rPr>
              <a:t>It’s </a:t>
            </a:r>
            <a:r>
              <a:rPr lang="en-GB" sz="2000" dirty="0">
                <a:latin typeface="SassoonCRInfant" panose="02010503020300020003" pitchFamily="2" charset="0"/>
              </a:rPr>
              <a:t>important to make sure the face covering is the right size </a:t>
            </a:r>
            <a:r>
              <a:rPr lang="en-GB" sz="2000" dirty="0" smtClean="0">
                <a:latin typeface="SassoonCRInfant" panose="02010503020300020003" pitchFamily="2" charset="0"/>
              </a:rPr>
              <a:t>to                                 </a:t>
            </a:r>
          </a:p>
          <a:p>
            <a:pPr algn="just" fontAlgn="base"/>
            <a:r>
              <a:rPr lang="en-GB" sz="2000" dirty="0">
                <a:latin typeface="SassoonCRInfant" panose="02010503020300020003" pitchFamily="2" charset="0"/>
              </a:rPr>
              <a:t> </a:t>
            </a:r>
            <a:r>
              <a:rPr lang="en-GB" sz="2000" dirty="0" smtClean="0">
                <a:latin typeface="SassoonCRInfant" panose="02010503020300020003" pitchFamily="2" charset="0"/>
              </a:rPr>
              <a:t>                                                                         cover the </a:t>
            </a:r>
            <a:r>
              <a:rPr lang="en-GB" sz="2000" dirty="0">
                <a:latin typeface="SassoonCRInfant" panose="02010503020300020003" pitchFamily="2" charset="0"/>
              </a:rPr>
              <a:t>nose, mouth and chin and you shouldn't </a:t>
            </a:r>
            <a:r>
              <a:rPr lang="en-GB" sz="2000" dirty="0" smtClean="0">
                <a:latin typeface="SassoonCRInfant" panose="02010503020300020003" pitchFamily="2" charset="0"/>
              </a:rPr>
              <a:t>touch                </a:t>
            </a:r>
          </a:p>
          <a:p>
            <a:pPr algn="just" fontAlgn="base"/>
            <a:r>
              <a:rPr lang="en-GB" sz="2000" dirty="0">
                <a:latin typeface="SassoonCRInfant" panose="02010503020300020003" pitchFamily="2" charset="0"/>
              </a:rPr>
              <a:t> </a:t>
            </a:r>
            <a:r>
              <a:rPr lang="en-GB" sz="2000" dirty="0" smtClean="0">
                <a:latin typeface="SassoonCRInfant" panose="02010503020300020003" pitchFamily="2" charset="0"/>
              </a:rPr>
              <a:t>                                                                                        the front </a:t>
            </a:r>
            <a:r>
              <a:rPr lang="en-GB" sz="2000" dirty="0">
                <a:latin typeface="SassoonCRInfant" panose="02010503020300020003" pitchFamily="2" charset="0"/>
              </a:rPr>
              <a:t>once it's on </a:t>
            </a:r>
            <a:endParaRPr lang="en-GB" sz="2000" dirty="0" smtClean="0">
              <a:latin typeface="SassoonCRInfant" panose="02010503020300020003" pitchFamily="2" charset="0"/>
            </a:endParaRPr>
          </a:p>
          <a:p>
            <a:pPr algn="just" fontAlgn="base"/>
            <a:endParaRPr lang="en-GB" dirty="0" smtClean="0">
              <a:latin typeface="SassoonCRInfant" panose="02010503020300020003" pitchFamily="2" charset="0"/>
            </a:endParaRPr>
          </a:p>
          <a:p>
            <a:pPr algn="just" fontAlgn="base"/>
            <a:endParaRPr lang="en-GB" dirty="0">
              <a:latin typeface="SassoonCRInfant" panose="02010503020300020003" pitchFamily="2" charset="0"/>
            </a:endParaRPr>
          </a:p>
          <a:p>
            <a:pPr algn="just" fontAlgn="base"/>
            <a:endParaRPr lang="en-GB" dirty="0">
              <a:latin typeface="SassoonCRInfant" panose="02010503020300020003" pitchFamily="2" charset="0"/>
            </a:endParaRPr>
          </a:p>
          <a:p>
            <a:pPr algn="just" fontAlgn="base"/>
            <a:r>
              <a:rPr lang="en-GB" dirty="0">
                <a:latin typeface="SassoonCRInfant" panose="02010503020300020003" pitchFamily="2" charset="0"/>
              </a:rPr>
              <a:t> </a:t>
            </a:r>
            <a:r>
              <a:rPr lang="en-GB" dirty="0" smtClean="0">
                <a:latin typeface="SassoonCRInfant" panose="02010503020300020003" pitchFamily="2" charset="0"/>
              </a:rPr>
              <a:t>                                                               </a:t>
            </a:r>
            <a:r>
              <a:rPr lang="en-GB" sz="2000" dirty="0" smtClean="0">
                <a:latin typeface="SassoonCRInfant" panose="02010503020300020003" pitchFamily="2" charset="0"/>
              </a:rPr>
              <a:t>When </a:t>
            </a:r>
            <a:r>
              <a:rPr lang="en-GB" sz="2000" dirty="0">
                <a:latin typeface="SassoonCRInfant" panose="02010503020300020003" pitchFamily="2" charset="0"/>
              </a:rPr>
              <a:t>you take it off, try not to touch the part you’ve been </a:t>
            </a:r>
          </a:p>
          <a:p>
            <a:pPr algn="just" fontAlgn="base"/>
            <a:r>
              <a:rPr lang="en-GB" sz="2000" dirty="0" smtClean="0">
                <a:latin typeface="SassoonCRInfant" panose="02010503020300020003" pitchFamily="2" charset="0"/>
              </a:rPr>
              <a:t>                                                                breathing on</a:t>
            </a:r>
          </a:p>
          <a:p>
            <a:pPr algn="just" fontAlgn="base"/>
            <a:endParaRPr lang="en-GB" dirty="0">
              <a:solidFill>
                <a:srgbClr val="4D4D4D"/>
              </a:solidFill>
              <a:latin typeface="SassoonCRInfant" panose="02010503020300020003" pitchFamily="2" charset="0"/>
            </a:endParaRPr>
          </a:p>
          <a:p>
            <a:pPr algn="just" fontAlgn="base"/>
            <a:r>
              <a:rPr lang="en-GB" dirty="0">
                <a:solidFill>
                  <a:srgbClr val="201F1E"/>
                </a:solidFill>
                <a:latin typeface="Segoe UI"/>
              </a:rPr>
              <a:t/>
            </a:r>
            <a:br>
              <a:rPr lang="en-GB" dirty="0">
                <a:solidFill>
                  <a:srgbClr val="201F1E"/>
                </a:solidFill>
                <a:latin typeface="Segoe UI"/>
              </a:rPr>
            </a:br>
            <a:endParaRPr lang="en-GB"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99" t="11637" r="10303" b="24569"/>
          <a:stretch/>
        </p:blipFill>
        <p:spPr bwMode="auto">
          <a:xfrm>
            <a:off x="315164" y="1594494"/>
            <a:ext cx="785611" cy="682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8958" y="2564904"/>
            <a:ext cx="864518" cy="86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500+ Face Mask Pictures [HD] | Download Free Images on Unsplas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51" t="30749" r="7319" b="34626"/>
          <a:stretch/>
        </p:blipFill>
        <p:spPr bwMode="auto">
          <a:xfrm>
            <a:off x="2308958" y="3861048"/>
            <a:ext cx="2544901" cy="9089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7930" y="5313712"/>
            <a:ext cx="1395929" cy="139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081551"/>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476" y="764722"/>
            <a:ext cx="8568952" cy="4524315"/>
          </a:xfrm>
          <a:prstGeom prst="rect">
            <a:avLst/>
          </a:prstGeom>
        </p:spPr>
        <p:txBody>
          <a:bodyPr wrap="square">
            <a:spAutoFit/>
          </a:bodyPr>
          <a:lstStyle/>
          <a:p>
            <a:pPr lvl="0" algn="just" fontAlgn="base"/>
            <a:r>
              <a:rPr lang="en-GB" dirty="0">
                <a:solidFill>
                  <a:srgbClr val="4D4D4D"/>
                </a:solidFill>
                <a:latin typeface="SassoonCRInfant" panose="02010503020300020003" pitchFamily="2" charset="0"/>
              </a:rPr>
              <a:t> </a:t>
            </a:r>
            <a:r>
              <a:rPr lang="en-GB" dirty="0" smtClean="0">
                <a:solidFill>
                  <a:srgbClr val="4D4D4D"/>
                </a:solidFill>
                <a:latin typeface="SassoonCRInfant" panose="02010503020300020003" pitchFamily="2" charset="0"/>
              </a:rPr>
              <a:t>                                                  </a:t>
            </a:r>
            <a:r>
              <a:rPr lang="en-GB" dirty="0" smtClean="0">
                <a:latin typeface="SassoonCRInfant" panose="02010503020300020003" pitchFamily="2" charset="0"/>
              </a:rPr>
              <a:t>When </a:t>
            </a:r>
            <a:r>
              <a:rPr lang="en-GB" dirty="0">
                <a:latin typeface="SassoonCRInfant" panose="02010503020300020003" pitchFamily="2" charset="0"/>
              </a:rPr>
              <a:t>you're not using your face covering (for example, during class), it </a:t>
            </a:r>
            <a:r>
              <a:rPr lang="en-GB" dirty="0" smtClean="0">
                <a:latin typeface="SassoonCRInfant" panose="02010503020300020003" pitchFamily="2" charset="0"/>
              </a:rPr>
              <a:t>should</a:t>
            </a:r>
          </a:p>
          <a:p>
            <a:pPr lvl="0" algn="just" fontAlgn="base"/>
            <a:r>
              <a:rPr lang="en-GB" dirty="0" smtClean="0">
                <a:latin typeface="SassoonCRInfant" panose="02010503020300020003" pitchFamily="2" charset="0"/>
              </a:rPr>
              <a:t>                                                    be </a:t>
            </a:r>
            <a:r>
              <a:rPr lang="en-GB" dirty="0">
                <a:latin typeface="SassoonCRInfant" panose="02010503020300020003" pitchFamily="2" charset="0"/>
              </a:rPr>
              <a:t>placed in a washable bag or container. </a:t>
            </a:r>
            <a:endParaRPr lang="en-GB" dirty="0" smtClean="0">
              <a:latin typeface="SassoonCRInfant" panose="02010503020300020003" pitchFamily="2" charset="0"/>
            </a:endParaRPr>
          </a:p>
          <a:p>
            <a:pPr lvl="0" algn="just" fontAlgn="base"/>
            <a:r>
              <a:rPr lang="en-GB" dirty="0">
                <a:latin typeface="SassoonCRInfant" panose="02010503020300020003" pitchFamily="2" charset="0"/>
              </a:rPr>
              <a:t> </a:t>
            </a:r>
            <a:r>
              <a:rPr lang="en-GB" dirty="0" smtClean="0">
                <a:latin typeface="SassoonCRInfant" panose="02010503020300020003" pitchFamily="2" charset="0"/>
              </a:rPr>
              <a:t>                                                   Avoid </a:t>
            </a:r>
            <a:r>
              <a:rPr lang="en-GB" dirty="0">
                <a:latin typeface="SassoonCRInfant" panose="02010503020300020003" pitchFamily="2" charset="0"/>
              </a:rPr>
              <a:t>placing it on surfaces, due </a:t>
            </a:r>
            <a:r>
              <a:rPr lang="en-GB" dirty="0" smtClean="0">
                <a:latin typeface="SassoonCRInfant" panose="02010503020300020003" pitchFamily="2" charset="0"/>
              </a:rPr>
              <a:t>to </a:t>
            </a:r>
            <a:r>
              <a:rPr lang="en-GB" dirty="0">
                <a:latin typeface="SassoonCRInfant" panose="02010503020300020003" pitchFamily="2" charset="0"/>
              </a:rPr>
              <a:t>the possibility of contamination.</a:t>
            </a:r>
          </a:p>
          <a:p>
            <a:pPr lvl="0" algn="just" fontAlgn="base"/>
            <a:endParaRPr lang="en-GB" dirty="0">
              <a:latin typeface="SassoonCRInfant" panose="02010503020300020003" pitchFamily="2" charset="0"/>
            </a:endParaRPr>
          </a:p>
          <a:p>
            <a:pPr lvl="0" algn="just" fontAlgn="base"/>
            <a:endParaRPr lang="en-GB" dirty="0" smtClean="0">
              <a:latin typeface="SassoonCRInfant" panose="02010503020300020003" pitchFamily="2" charset="0"/>
            </a:endParaRPr>
          </a:p>
          <a:p>
            <a:pPr lvl="0" algn="just" fontAlgn="base"/>
            <a:endParaRPr lang="en-GB" dirty="0">
              <a:latin typeface="SassoonCRInfant" panose="02010503020300020003" pitchFamily="2" charset="0"/>
            </a:endParaRPr>
          </a:p>
          <a:p>
            <a:pPr lvl="0" algn="just" fontAlgn="base"/>
            <a:r>
              <a:rPr lang="en-GB" dirty="0" smtClean="0">
                <a:latin typeface="SassoonCRInfant" panose="02010503020300020003" pitchFamily="2" charset="0"/>
              </a:rPr>
              <a:t>                                                                      If </a:t>
            </a:r>
            <a:r>
              <a:rPr lang="en-GB" dirty="0">
                <a:latin typeface="SassoonCRInfant" panose="02010503020300020003" pitchFamily="2" charset="0"/>
              </a:rPr>
              <a:t>it's a fabric face covering, keep the face covering in a </a:t>
            </a:r>
            <a:r>
              <a:rPr lang="en-GB" dirty="0" smtClean="0">
                <a:latin typeface="SassoonCRInfant" panose="02010503020300020003" pitchFamily="2" charset="0"/>
              </a:rPr>
              <a:t>plastic</a:t>
            </a:r>
          </a:p>
          <a:p>
            <a:pPr lvl="0" algn="just" fontAlgn="base"/>
            <a:r>
              <a:rPr lang="en-GB" dirty="0">
                <a:latin typeface="SassoonCRInfant" panose="02010503020300020003" pitchFamily="2" charset="0"/>
              </a:rPr>
              <a:t> </a:t>
            </a:r>
            <a:r>
              <a:rPr lang="en-GB" dirty="0" smtClean="0">
                <a:latin typeface="SassoonCRInfant" panose="02010503020300020003" pitchFamily="2" charset="0"/>
              </a:rPr>
              <a:t>                                                                     </a:t>
            </a:r>
            <a:r>
              <a:rPr lang="en-GB" dirty="0">
                <a:latin typeface="SassoonCRInfant" panose="02010503020300020003" pitchFamily="2" charset="0"/>
              </a:rPr>
              <a:t>bag until you can wash it, then wash it at 60 degrees </a:t>
            </a:r>
            <a:r>
              <a:rPr lang="en-GB" dirty="0" smtClean="0">
                <a:latin typeface="SassoonCRInfant" panose="02010503020300020003" pitchFamily="2" charset="0"/>
              </a:rPr>
              <a:t>centigrade</a:t>
            </a:r>
          </a:p>
          <a:p>
            <a:pPr lvl="0" algn="just" fontAlgn="base"/>
            <a:r>
              <a:rPr lang="en-GB" dirty="0">
                <a:latin typeface="SassoonCRInfant" panose="02010503020300020003" pitchFamily="2" charset="0"/>
              </a:rPr>
              <a:t> </a:t>
            </a:r>
            <a:r>
              <a:rPr lang="en-GB" dirty="0" smtClean="0">
                <a:latin typeface="SassoonCRInfant" panose="02010503020300020003" pitchFamily="2" charset="0"/>
              </a:rPr>
              <a:t>                                                                    </a:t>
            </a:r>
            <a:r>
              <a:rPr lang="en-GB" dirty="0">
                <a:latin typeface="SassoonCRInfant" panose="02010503020300020003" pitchFamily="2" charset="0"/>
              </a:rPr>
              <a:t>after each day of use. </a:t>
            </a:r>
            <a:endParaRPr lang="en-GB" dirty="0" smtClean="0">
              <a:latin typeface="SassoonCRInfant" panose="02010503020300020003" pitchFamily="2" charset="0"/>
            </a:endParaRPr>
          </a:p>
          <a:p>
            <a:pPr lvl="0" algn="just" fontAlgn="base"/>
            <a:r>
              <a:rPr lang="en-GB" dirty="0" smtClean="0">
                <a:latin typeface="SassoonCRInfant" panose="02010503020300020003" pitchFamily="2" charset="0"/>
              </a:rPr>
              <a:t>                                                                     It </a:t>
            </a:r>
            <a:r>
              <a:rPr lang="en-GB" dirty="0">
                <a:latin typeface="SassoonCRInfant" panose="02010503020300020003" pitchFamily="2" charset="0"/>
              </a:rPr>
              <a:t>can go in the wash with other laundry</a:t>
            </a:r>
            <a:r>
              <a:rPr lang="en-GB" dirty="0" smtClean="0">
                <a:latin typeface="SassoonCRInfant" panose="02010503020300020003" pitchFamily="2" charset="0"/>
              </a:rPr>
              <a:t>.</a:t>
            </a:r>
          </a:p>
          <a:p>
            <a:pPr lvl="0" algn="just" fontAlgn="base"/>
            <a:endParaRPr lang="en-GB" dirty="0">
              <a:latin typeface="SassoonCRInfant" panose="02010503020300020003" pitchFamily="2" charset="0"/>
            </a:endParaRPr>
          </a:p>
          <a:p>
            <a:pPr lvl="0" algn="just" fontAlgn="base"/>
            <a:endParaRPr lang="en-GB" dirty="0" smtClean="0">
              <a:latin typeface="SassoonCRInfant" panose="02010503020300020003" pitchFamily="2" charset="0"/>
            </a:endParaRPr>
          </a:p>
          <a:p>
            <a:pPr lvl="0" algn="just" fontAlgn="base"/>
            <a:endParaRPr lang="en-GB" dirty="0">
              <a:latin typeface="SassoonCRInfant" panose="02010503020300020003" pitchFamily="2" charset="0"/>
            </a:endParaRPr>
          </a:p>
          <a:p>
            <a:pPr lvl="0" algn="just" fontAlgn="base"/>
            <a:endParaRPr lang="en-GB" dirty="0" smtClean="0">
              <a:latin typeface="SassoonCRInfant" panose="02010503020300020003" pitchFamily="2" charset="0"/>
            </a:endParaRPr>
          </a:p>
          <a:p>
            <a:pPr lvl="0" algn="just" fontAlgn="base"/>
            <a:r>
              <a:rPr lang="en-GB" dirty="0" smtClean="0">
                <a:latin typeface="SassoonCRInfant" panose="02010503020300020003" pitchFamily="2" charset="0"/>
              </a:rPr>
              <a:t>                                                    If </a:t>
            </a:r>
            <a:r>
              <a:rPr lang="en-GB" dirty="0">
                <a:latin typeface="SassoonCRInfant" panose="02010503020300020003" pitchFamily="2" charset="0"/>
              </a:rPr>
              <a:t>you're using a disposable face covering, wrap it in a bag and put it </a:t>
            </a:r>
            <a:r>
              <a:rPr lang="en-GB" dirty="0" smtClean="0">
                <a:latin typeface="SassoonCRInfant" panose="02010503020300020003" pitchFamily="2" charset="0"/>
              </a:rPr>
              <a:t>in  </a:t>
            </a:r>
          </a:p>
          <a:p>
            <a:pPr lvl="0" algn="just" fontAlgn="base"/>
            <a:r>
              <a:rPr lang="en-GB" dirty="0">
                <a:latin typeface="SassoonCRInfant" panose="02010503020300020003" pitchFamily="2" charset="0"/>
              </a:rPr>
              <a:t> </a:t>
            </a:r>
            <a:r>
              <a:rPr lang="en-GB" dirty="0" smtClean="0">
                <a:latin typeface="SassoonCRInfant" panose="02010503020300020003" pitchFamily="2" charset="0"/>
              </a:rPr>
              <a:t>                                                     a bin</a:t>
            </a:r>
            <a:r>
              <a:rPr lang="en-GB" dirty="0" smtClean="0">
                <a:solidFill>
                  <a:srgbClr val="4D4D4D"/>
                </a:solidFill>
                <a:latin typeface="SassoonCRInfant" panose="02010503020300020003" pitchFamily="2" charset="0"/>
              </a:rPr>
              <a:t>.</a:t>
            </a:r>
            <a:endParaRPr lang="en-GB" dirty="0">
              <a:solidFill>
                <a:srgbClr val="4D4D4D"/>
              </a:solidFill>
              <a:latin typeface="SassoonCRInfant" panose="02010503020300020003" pitchFamily="2" charset="0"/>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31" t="11138" r="13070" b="13056"/>
          <a:stretch/>
        </p:blipFill>
        <p:spPr bwMode="auto">
          <a:xfrm>
            <a:off x="2699792" y="1338734"/>
            <a:ext cx="1100762" cy="115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83" t="9178" r="31807" b="6592"/>
          <a:stretch/>
        </p:blipFill>
        <p:spPr bwMode="auto">
          <a:xfrm>
            <a:off x="1671150" y="4367593"/>
            <a:ext cx="1687132" cy="146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326" y="2780928"/>
            <a:ext cx="1648882" cy="112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5535" y="4252002"/>
            <a:ext cx="1215805" cy="1484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115160"/>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6148" y="0"/>
            <a:ext cx="96246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0"/>
            <a:ext cx="8229600" cy="908720"/>
          </a:xfrm>
        </p:spPr>
        <p:txBody>
          <a:bodyPr>
            <a:normAutofit/>
          </a:bodyPr>
          <a:lstStyle/>
          <a:p>
            <a:r>
              <a:rPr lang="en-GB" sz="2400" b="1" u="sng" dirty="0">
                <a:solidFill>
                  <a:srgbClr val="00B050"/>
                </a:solidFill>
                <a:effectLst>
                  <a:outerShdw blurRad="50000" dist="50800" dir="7500000" algn="tl">
                    <a:srgbClr val="000000">
                      <a:alpha val="35000"/>
                    </a:srgbClr>
                  </a:outerShdw>
                </a:effectLst>
              </a:rPr>
              <a:t>Word of the </a:t>
            </a:r>
            <a:r>
              <a:rPr lang="en-GB" sz="2400" b="1" u="sng" dirty="0" smtClean="0">
                <a:solidFill>
                  <a:srgbClr val="00B050"/>
                </a:solidFill>
                <a:effectLst>
                  <a:outerShdw blurRad="50000" dist="50800" dir="7500000" algn="tl">
                    <a:srgbClr val="000000">
                      <a:alpha val="35000"/>
                    </a:srgbClr>
                  </a:outerShdw>
                </a:effectLst>
              </a:rPr>
              <a:t>Week</a:t>
            </a:r>
            <a:endParaRPr lang="en-GB" sz="2400" dirty="0">
              <a:solidFill>
                <a:srgbClr val="00B050"/>
              </a:solidFill>
            </a:endParaRPr>
          </a:p>
        </p:txBody>
      </p:sp>
      <p:sp>
        <p:nvSpPr>
          <p:cNvPr id="5" name="Content Placeholder 4"/>
          <p:cNvSpPr>
            <a:spLocks noGrp="1"/>
          </p:cNvSpPr>
          <p:nvPr>
            <p:ph idx="1"/>
          </p:nvPr>
        </p:nvSpPr>
        <p:spPr>
          <a:xfrm>
            <a:off x="251520" y="836712"/>
            <a:ext cx="8640960" cy="5904656"/>
          </a:xfrm>
        </p:spPr>
        <p:txBody>
          <a:bodyPr>
            <a:normAutofit lnSpcReduction="10000"/>
          </a:bodyPr>
          <a:lstStyle/>
          <a:p>
            <a:pPr marL="0" indent="0" algn="ctr">
              <a:buNone/>
            </a:pPr>
            <a:r>
              <a:rPr lang="en-GB" sz="9600" b="1" cap="all" dirty="0" smtClean="0">
                <a:solidFill>
                  <a:srgbClr val="FF0000"/>
                </a:solidFill>
                <a:effectLst>
                  <a:reflection blurRad="12700" stA="28000" endPos="45000" dist="1003" dir="5400000" sy="-100000" algn="bl"/>
                </a:effectLst>
              </a:rPr>
              <a:t>saltire</a:t>
            </a:r>
            <a:r>
              <a:rPr lang="en-GB" sz="8000" b="1" cap="all" dirty="0" smtClean="0">
                <a:effectLst>
                  <a:reflection blurRad="12700" stA="28000" endPos="45000" dist="1003" dir="5400000" sy="-100000" algn="bl"/>
                </a:effectLst>
              </a:rPr>
              <a:t> </a:t>
            </a:r>
            <a:r>
              <a:rPr lang="en-GB" sz="2200" b="1" cap="all" dirty="0" smtClean="0">
                <a:effectLst>
                  <a:reflection blurRad="12700" stA="28000" endPos="45000" dist="1003" dir="5400000" sy="-100000" algn="bl"/>
                </a:effectLst>
              </a:rPr>
              <a:t>(noun)</a:t>
            </a:r>
            <a:r>
              <a:rPr lang="en-GB" sz="2200" dirty="0" smtClean="0"/>
              <a:t> </a:t>
            </a:r>
            <a:endParaRPr lang="en-GB" sz="2200" dirty="0"/>
          </a:p>
          <a:p>
            <a:pPr marL="0" indent="0" algn="ctr">
              <a:buNone/>
            </a:pPr>
            <a:endParaRPr lang="en-GB" sz="2000" b="1" cap="all" dirty="0" smtClean="0">
              <a:effectLst>
                <a:reflection blurRad="12700" stA="28000" endPos="45000" dist="1003" dir="5400000" sy="-100000" algn="bl"/>
              </a:effectLst>
            </a:endParaRPr>
          </a:p>
          <a:p>
            <a:pPr marL="0" lvl="0" indent="0">
              <a:buNone/>
            </a:pPr>
            <a:r>
              <a:rPr lang="en-GB" sz="2800" dirty="0" smtClean="0"/>
              <a:t>The correct name for the Scottish flag, or St. Andrew’s cross, is the Saltire.  It consists of a white, x-shaped cross on a blue background.  The Saltire flag flies on all Scottish government buildings, from 8 a.m. until sunset every day.</a:t>
            </a:r>
          </a:p>
          <a:p>
            <a:pPr marL="0" lvl="0" indent="0">
              <a:buNone/>
            </a:pPr>
            <a:r>
              <a:rPr lang="en-GB" sz="2800" dirty="0" smtClean="0"/>
              <a:t>The blue and white (diagonal) sections of the Union Flag come from the Saltire.</a:t>
            </a:r>
          </a:p>
          <a:p>
            <a:pPr marL="0" lvl="0" indent="0">
              <a:buNone/>
            </a:pPr>
            <a:r>
              <a:rPr lang="en-GB" sz="2800" dirty="0" smtClean="0"/>
              <a:t>You might see the Saltire being used on many occasions where Scottish pride is evident, such as rugby and football matches, or when Andy Murray is playing an important tennis match!</a:t>
            </a:r>
            <a:endParaRPr lang="en-GB" sz="2800" dirty="0"/>
          </a:p>
          <a:p>
            <a:pPr marL="0" lvl="0" indent="0">
              <a:buNone/>
            </a:pPr>
            <a:endParaRPr lang="en-GB" sz="2800" dirty="0" smtClean="0"/>
          </a:p>
          <a:p>
            <a:pPr marL="0" lvl="0" indent="0">
              <a:buNone/>
            </a:pPr>
            <a:endParaRPr lang="en-GB" sz="2800" dirty="0"/>
          </a:p>
          <a:p>
            <a:pPr marL="0" indent="0">
              <a:buNone/>
            </a:pPr>
            <a:endParaRPr lang="en-GB" sz="2800" dirty="0"/>
          </a:p>
          <a:p>
            <a:endParaRPr lang="en-GB"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6074"/>
            <a:ext cx="2520280" cy="1628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0"/>
            <a:ext cx="1457739" cy="2389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340284"/>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008" y="2060848"/>
            <a:ext cx="8928992" cy="4524315"/>
          </a:xfrm>
          <a:prstGeom prst="rect">
            <a:avLst/>
          </a:prstGeom>
        </p:spPr>
        <p:txBody>
          <a:bodyPr wrap="square">
            <a:spAutoFit/>
          </a:bodyPr>
          <a:lstStyle/>
          <a:p>
            <a:pPr algn="ctr"/>
            <a:r>
              <a:rPr lang="en-GB" sz="2400" dirty="0" err="1">
                <a:solidFill>
                  <a:srgbClr val="FF0000"/>
                </a:solidFill>
                <a:latin typeface="SassoonCRInfant" panose="02010503020300020003" pitchFamily="2" charset="0"/>
              </a:rPr>
              <a:t>Cedarbank</a:t>
            </a:r>
            <a:r>
              <a:rPr lang="en-GB" sz="2400" dirty="0">
                <a:solidFill>
                  <a:srgbClr val="FF0000"/>
                </a:solidFill>
                <a:latin typeface="SassoonCRInfant" panose="02010503020300020003" pitchFamily="2" charset="0"/>
              </a:rPr>
              <a:t> School Virtual Christmas Fayre 2020</a:t>
            </a:r>
          </a:p>
          <a:p>
            <a:endParaRPr lang="en-GB" sz="2400" dirty="0" smtClean="0">
              <a:solidFill>
                <a:srgbClr val="000000"/>
              </a:solidFill>
              <a:latin typeface="SassoonCRInfant" panose="02010503020300020003" pitchFamily="2" charset="0"/>
            </a:endParaRPr>
          </a:p>
          <a:p>
            <a:pPr algn="ctr"/>
            <a:r>
              <a:rPr lang="en-GB" sz="2400" dirty="0" smtClean="0">
                <a:solidFill>
                  <a:srgbClr val="000000"/>
                </a:solidFill>
                <a:latin typeface="SassoonCRInfant" panose="02010503020300020003" pitchFamily="2" charset="0"/>
              </a:rPr>
              <a:t>We </a:t>
            </a:r>
            <a:r>
              <a:rPr lang="en-GB" sz="2400" dirty="0">
                <a:solidFill>
                  <a:srgbClr val="000000"/>
                </a:solidFill>
                <a:latin typeface="SassoonCRInfant" panose="02010503020300020003" pitchFamily="2" charset="0"/>
              </a:rPr>
              <a:t>are delighted to present our first ever Virtual Christmas Fayre</a:t>
            </a:r>
            <a:r>
              <a:rPr lang="en-GB" sz="2400" dirty="0" smtClean="0">
                <a:solidFill>
                  <a:srgbClr val="000000"/>
                </a:solidFill>
                <a:latin typeface="SassoonCRInfant" panose="02010503020300020003" pitchFamily="2" charset="0"/>
              </a:rPr>
              <a:t>!</a:t>
            </a:r>
          </a:p>
          <a:p>
            <a:pPr algn="ctr"/>
            <a:endParaRPr lang="en-GB" sz="2400" dirty="0">
              <a:solidFill>
                <a:srgbClr val="000000"/>
              </a:solidFill>
              <a:latin typeface="SassoonCRInfant" panose="02010503020300020003" pitchFamily="2" charset="0"/>
            </a:endParaRPr>
          </a:p>
          <a:p>
            <a:pPr algn="r"/>
            <a:r>
              <a:rPr lang="en-GB" sz="2400" dirty="0" smtClean="0">
                <a:solidFill>
                  <a:srgbClr val="000000"/>
                </a:solidFill>
                <a:latin typeface="SassoonCRInfant" panose="02010503020300020003" pitchFamily="2" charset="0"/>
              </a:rPr>
              <a:t>                           On Friday the catalogue and order form became                  </a:t>
            </a:r>
          </a:p>
          <a:p>
            <a:pPr algn="r"/>
            <a:r>
              <a:rPr lang="en-GB" sz="2400" dirty="0">
                <a:solidFill>
                  <a:srgbClr val="000000"/>
                </a:solidFill>
                <a:latin typeface="SassoonCRInfant" panose="02010503020300020003" pitchFamily="2" charset="0"/>
              </a:rPr>
              <a:t> </a:t>
            </a:r>
            <a:r>
              <a:rPr lang="en-GB" sz="2400" dirty="0" smtClean="0">
                <a:solidFill>
                  <a:srgbClr val="000000"/>
                </a:solidFill>
                <a:latin typeface="SassoonCRInfant" panose="02010503020300020003" pitchFamily="2" charset="0"/>
              </a:rPr>
              <a:t>                             live for all to see the wonderful goodies that have been made within the school.</a:t>
            </a:r>
          </a:p>
          <a:p>
            <a:pPr algn="r"/>
            <a:endParaRPr lang="en-GB" sz="2400" dirty="0">
              <a:solidFill>
                <a:srgbClr val="000000"/>
              </a:solidFill>
              <a:latin typeface="SassoonCRInfant" panose="02010503020300020003" pitchFamily="2" charset="0"/>
            </a:endParaRPr>
          </a:p>
          <a:p>
            <a:r>
              <a:rPr lang="en-GB" sz="2400" dirty="0" smtClean="0">
                <a:solidFill>
                  <a:srgbClr val="000000"/>
                </a:solidFill>
                <a:latin typeface="SassoonCRInfant" panose="02010503020300020003" pitchFamily="2" charset="0"/>
              </a:rPr>
              <a:t>                                             Our </a:t>
            </a:r>
            <a:r>
              <a:rPr lang="en-GB" sz="2400" dirty="0">
                <a:solidFill>
                  <a:srgbClr val="000000"/>
                </a:solidFill>
                <a:latin typeface="SassoonCRInfant" panose="02010503020300020003" pitchFamily="2" charset="0"/>
              </a:rPr>
              <a:t>staff and pupils have been busy </a:t>
            </a:r>
            <a:endParaRPr lang="en-GB" sz="2400" dirty="0" smtClean="0">
              <a:solidFill>
                <a:srgbClr val="000000"/>
              </a:solidFill>
              <a:latin typeface="SassoonCRInfant" panose="02010503020300020003" pitchFamily="2" charset="0"/>
            </a:endParaRPr>
          </a:p>
          <a:p>
            <a:r>
              <a:rPr lang="en-GB" sz="2400" dirty="0">
                <a:solidFill>
                  <a:srgbClr val="000000"/>
                </a:solidFill>
                <a:latin typeface="SassoonCRInfant" panose="02010503020300020003" pitchFamily="2" charset="0"/>
              </a:rPr>
              <a:t> </a:t>
            </a:r>
            <a:r>
              <a:rPr lang="en-GB" sz="2400" dirty="0" smtClean="0">
                <a:solidFill>
                  <a:srgbClr val="000000"/>
                </a:solidFill>
                <a:latin typeface="SassoonCRInfant" panose="02010503020300020003" pitchFamily="2" charset="0"/>
              </a:rPr>
              <a:t>                                            creating </a:t>
            </a:r>
            <a:r>
              <a:rPr lang="en-GB" sz="2400" dirty="0">
                <a:solidFill>
                  <a:srgbClr val="000000"/>
                </a:solidFill>
                <a:latin typeface="SassoonCRInfant" panose="02010503020300020003" pitchFamily="2" charset="0"/>
              </a:rPr>
              <a:t>a variety of items, </a:t>
            </a:r>
            <a:r>
              <a:rPr lang="en-GB" sz="2400" dirty="0" smtClean="0">
                <a:solidFill>
                  <a:srgbClr val="000000"/>
                </a:solidFill>
                <a:latin typeface="SassoonCRInfant" panose="02010503020300020003" pitchFamily="2" charset="0"/>
              </a:rPr>
              <a:t>many </a:t>
            </a:r>
            <a:r>
              <a:rPr lang="en-GB" sz="2400" dirty="0">
                <a:solidFill>
                  <a:srgbClr val="000000"/>
                </a:solidFill>
                <a:latin typeface="SassoonCRInfant" panose="02010503020300020003" pitchFamily="2" charset="0"/>
              </a:rPr>
              <a:t>of </a:t>
            </a:r>
            <a:endParaRPr lang="en-GB" sz="2400" dirty="0" smtClean="0">
              <a:solidFill>
                <a:srgbClr val="000000"/>
              </a:solidFill>
              <a:latin typeface="SassoonCRInfant" panose="02010503020300020003" pitchFamily="2" charset="0"/>
            </a:endParaRPr>
          </a:p>
          <a:p>
            <a:r>
              <a:rPr lang="en-GB" sz="2400" dirty="0">
                <a:solidFill>
                  <a:srgbClr val="000000"/>
                </a:solidFill>
                <a:latin typeface="SassoonCRInfant" panose="02010503020300020003" pitchFamily="2" charset="0"/>
              </a:rPr>
              <a:t> </a:t>
            </a:r>
            <a:r>
              <a:rPr lang="en-GB" sz="2400" dirty="0" smtClean="0">
                <a:solidFill>
                  <a:srgbClr val="000000"/>
                </a:solidFill>
                <a:latin typeface="SassoonCRInfant" panose="02010503020300020003" pitchFamily="2" charset="0"/>
              </a:rPr>
              <a:t>                                                      which </a:t>
            </a:r>
            <a:r>
              <a:rPr lang="en-GB" sz="2400" dirty="0">
                <a:solidFill>
                  <a:srgbClr val="000000"/>
                </a:solidFill>
                <a:latin typeface="SassoonCRInfant" panose="02010503020300020003" pitchFamily="2" charset="0"/>
              </a:rPr>
              <a:t>will be </a:t>
            </a:r>
            <a:r>
              <a:rPr lang="en-GB" sz="2400" dirty="0" smtClean="0">
                <a:solidFill>
                  <a:srgbClr val="000000"/>
                </a:solidFill>
                <a:latin typeface="SassoonCRInfant" panose="02010503020300020003" pitchFamily="2" charset="0"/>
              </a:rPr>
              <a:t>made to order. </a:t>
            </a:r>
          </a:p>
          <a:p>
            <a:r>
              <a:rPr lang="en-GB" sz="2400" dirty="0">
                <a:solidFill>
                  <a:srgbClr val="000000"/>
                </a:solidFill>
                <a:latin typeface="SassoonCRInfant" panose="02010503020300020003" pitchFamily="2" charset="0"/>
              </a:rPr>
              <a:t> </a:t>
            </a:r>
            <a:r>
              <a:rPr lang="en-GB" sz="2400" dirty="0" smtClean="0">
                <a:solidFill>
                  <a:srgbClr val="000000"/>
                </a:solidFill>
                <a:latin typeface="SassoonCRInfant" panose="02010503020300020003" pitchFamily="2" charset="0"/>
              </a:rPr>
              <a:t>                               </a:t>
            </a:r>
            <a:r>
              <a:rPr lang="en-GB" sz="2400" dirty="0" smtClean="0">
                <a:solidFill>
                  <a:srgbClr val="FF0000"/>
                </a:solidFill>
                <a:latin typeface="SassoonCRInfant" panose="02010503020300020003" pitchFamily="2" charset="0"/>
              </a:rPr>
              <a:t> Happy </a:t>
            </a:r>
            <a:r>
              <a:rPr lang="en-GB" sz="2400" dirty="0">
                <a:solidFill>
                  <a:srgbClr val="FF0000"/>
                </a:solidFill>
                <a:latin typeface="SassoonCRInfant" panose="02010503020300020003" pitchFamily="2" charset="0"/>
              </a:rPr>
              <a:t>Shopping and Merry Christmas!</a:t>
            </a:r>
            <a:endParaRPr lang="en-GB" sz="2400" b="0" i="0" dirty="0">
              <a:solidFill>
                <a:srgbClr val="FF0000"/>
              </a:solidFill>
              <a:effectLst/>
              <a:latin typeface="SassoonCRInfant" panose="02010503020300020003" pitchFamily="2" charset="0"/>
            </a:endParaRPr>
          </a:p>
        </p:txBody>
      </p:sp>
      <p:pic>
        <p:nvPicPr>
          <p:cNvPr id="5" name="Picture 4" descr="C:\Users\jennifer.smith1\AppData\Local\Microsoft\Windows\INetCache\IE\Y7WH1RT5\Garland[1].png"/>
          <p:cNvPicPr/>
          <p:nvPr/>
        </p:nvPicPr>
        <p:blipFill>
          <a:blip r:embed="rId2">
            <a:extLst>
              <a:ext uri="{28A0092B-C50C-407E-A947-70E740481C1C}">
                <a14:useLocalDpi xmlns:a14="http://schemas.microsoft.com/office/drawing/2010/main" val="0"/>
              </a:ext>
            </a:extLst>
          </a:blip>
          <a:stretch>
            <a:fillRect/>
          </a:stretch>
        </p:blipFill>
        <p:spPr>
          <a:xfrm>
            <a:off x="323528" y="620688"/>
            <a:ext cx="3312368" cy="1109324"/>
          </a:xfrm>
          <a:prstGeom prst="rect">
            <a:avLst/>
          </a:prstGeom>
        </p:spPr>
      </p:pic>
      <p:pic>
        <p:nvPicPr>
          <p:cNvPr id="6" name="Picture 5" descr="C:\Users\jennifer.smith1\AppData\Local\Microsoft\Windows\INetCache\IE\Y7WH1RT5\Garland[1].png"/>
          <p:cNvPicPr/>
          <p:nvPr/>
        </p:nvPicPr>
        <p:blipFill>
          <a:blip r:embed="rId2">
            <a:extLst>
              <a:ext uri="{28A0092B-C50C-407E-A947-70E740481C1C}">
                <a14:useLocalDpi xmlns:a14="http://schemas.microsoft.com/office/drawing/2010/main" val="0"/>
              </a:ext>
            </a:extLst>
          </a:blip>
          <a:stretch>
            <a:fillRect/>
          </a:stretch>
        </p:blipFill>
        <p:spPr>
          <a:xfrm flipH="1">
            <a:off x="5122670" y="620688"/>
            <a:ext cx="3337761" cy="1109324"/>
          </a:xfrm>
          <a:prstGeom prst="rect">
            <a:avLst/>
          </a:prstGeom>
        </p:spPr>
      </p:pic>
      <p:pic>
        <p:nvPicPr>
          <p:cNvPr id="7" name="Picture 6" descr="Link to homepage"/>
          <p:cNvPicPr/>
          <p:nvPr/>
        </p:nvPicPr>
        <p:blipFill>
          <a:blip r:embed="rId3">
            <a:extLst>
              <a:ext uri="{28A0092B-C50C-407E-A947-70E740481C1C}">
                <a14:useLocalDpi xmlns:a14="http://schemas.microsoft.com/office/drawing/2010/main" val="0"/>
              </a:ext>
            </a:extLst>
          </a:blip>
          <a:stretch>
            <a:fillRect/>
          </a:stretch>
        </p:blipFill>
        <p:spPr>
          <a:xfrm>
            <a:off x="3851920" y="505876"/>
            <a:ext cx="1054727" cy="122413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645024"/>
            <a:ext cx="2597274" cy="3064783"/>
          </a:xfrm>
          <a:prstGeom prst="rect">
            <a:avLst/>
          </a:prstGeom>
        </p:spPr>
      </p:pic>
    </p:spTree>
    <p:extLst>
      <p:ext uri="{BB962C8B-B14F-4D97-AF65-F5344CB8AC3E}">
        <p14:creationId xmlns:p14="http://schemas.microsoft.com/office/powerpoint/2010/main" val="638524122"/>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asgow City Parents Group (GCPG) on Twitter: &quot;#OutdoorLearning is  happening in Glasgow schools! 🎓🏫🍃🌞🌧💧🌬💛 Parents/carers, please  ensure your child has weather appropriate clothing for school to account  for plenty of outdoor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 y="20425"/>
            <a:ext cx="9144034" cy="4572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496" y="4585185"/>
            <a:ext cx="8923853" cy="2246769"/>
          </a:xfrm>
          <a:prstGeom prst="rect">
            <a:avLst/>
          </a:prstGeom>
          <a:noFill/>
        </p:spPr>
        <p:txBody>
          <a:bodyPr wrap="none" rtlCol="0">
            <a:spAutoFit/>
          </a:bodyPr>
          <a:lstStyle/>
          <a:p>
            <a:r>
              <a:rPr lang="en-GB" sz="2800" dirty="0" smtClean="0">
                <a:solidFill>
                  <a:prstClr val="black"/>
                </a:solidFill>
              </a:rPr>
              <a:t>The weather will get cooler over the next few weeks and </a:t>
            </a:r>
          </a:p>
          <a:p>
            <a:r>
              <a:rPr lang="en-GB" sz="2800" dirty="0" smtClean="0">
                <a:solidFill>
                  <a:prstClr val="black"/>
                </a:solidFill>
              </a:rPr>
              <a:t>months.  Please be prepared for Monday afternoons so you </a:t>
            </a:r>
          </a:p>
          <a:p>
            <a:r>
              <a:rPr lang="en-GB" sz="2800" dirty="0" smtClean="0">
                <a:solidFill>
                  <a:prstClr val="black"/>
                </a:solidFill>
              </a:rPr>
              <a:t>can enjoy Outdoor Learning feeling warm, dry and happy.  </a:t>
            </a:r>
          </a:p>
          <a:p>
            <a:r>
              <a:rPr lang="en-GB" sz="2800" dirty="0" smtClean="0">
                <a:solidFill>
                  <a:prstClr val="black"/>
                </a:solidFill>
              </a:rPr>
              <a:t>If it is wet, you will need to bring some wellies and a </a:t>
            </a:r>
          </a:p>
          <a:p>
            <a:r>
              <a:rPr lang="en-GB" sz="2800" dirty="0" smtClean="0">
                <a:solidFill>
                  <a:prstClr val="black"/>
                </a:solidFill>
              </a:rPr>
              <a:t>waterproof jacket.</a:t>
            </a:r>
            <a:endParaRPr lang="en-GB" sz="2800" dirty="0">
              <a:solidFill>
                <a:prstClr val="black"/>
              </a:solidFill>
            </a:endParaRPr>
          </a:p>
        </p:txBody>
      </p:sp>
    </p:spTree>
    <p:extLst>
      <p:ext uri="{BB962C8B-B14F-4D97-AF65-F5344CB8AC3E}">
        <p14:creationId xmlns:p14="http://schemas.microsoft.com/office/powerpoint/2010/main" val="2260532040"/>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4062"/>
            <a:ext cx="762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7544" y="188658"/>
            <a:ext cx="7804252" cy="954107"/>
          </a:xfrm>
          <a:prstGeom prst="rect">
            <a:avLst/>
          </a:prstGeom>
          <a:noFill/>
        </p:spPr>
        <p:txBody>
          <a:bodyPr wrap="none" rtlCol="0">
            <a:spAutoFit/>
          </a:bodyPr>
          <a:lstStyle/>
          <a:p>
            <a:pPr algn="ctr"/>
            <a:r>
              <a:rPr lang="en-GB" sz="2800" dirty="0" smtClean="0">
                <a:latin typeface="SassoonCRInfant" panose="02010503020300020003" pitchFamily="2" charset="0"/>
              </a:rPr>
              <a:t>If you wear a disposable mask, please cut the elastic</a:t>
            </a:r>
          </a:p>
          <a:p>
            <a:pPr algn="ctr"/>
            <a:r>
              <a:rPr lang="en-GB" sz="2800" dirty="0" smtClean="0">
                <a:latin typeface="SassoonCRInfant" panose="02010503020300020003" pitchFamily="2" charset="0"/>
              </a:rPr>
              <a:t> before you put them in the bin. </a:t>
            </a:r>
            <a:endParaRPr lang="en-GB" sz="2800" dirty="0">
              <a:latin typeface="SassoonCRInfant" panose="02010503020300020003" pitchFamily="2" charset="0"/>
            </a:endParaRPr>
          </a:p>
        </p:txBody>
      </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82" t="-9281" r="2093" b="9281"/>
          <a:stretch/>
        </p:blipFill>
        <p:spPr bwMode="auto">
          <a:xfrm rot="4711899">
            <a:off x="6854865" y="3480184"/>
            <a:ext cx="2436002" cy="224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35705" y="6070318"/>
            <a:ext cx="5594801" cy="523220"/>
          </a:xfrm>
          <a:prstGeom prst="rect">
            <a:avLst/>
          </a:prstGeom>
          <a:noFill/>
        </p:spPr>
        <p:txBody>
          <a:bodyPr wrap="none" rtlCol="0">
            <a:spAutoFit/>
          </a:bodyPr>
          <a:lstStyle/>
          <a:p>
            <a:r>
              <a:rPr lang="en-GB" sz="2800" dirty="0" smtClean="0">
                <a:latin typeface="SassoonCRInfant" panose="02010503020300020003" pitchFamily="2" charset="0"/>
              </a:rPr>
              <a:t>This will help look after wild animals.</a:t>
            </a:r>
            <a:endParaRPr lang="en-GB" sz="2800" dirty="0">
              <a:latin typeface="SassoonCRInfant" panose="02010503020300020003" pitchFamily="2" charset="0"/>
            </a:endParaRPr>
          </a:p>
        </p:txBody>
      </p:sp>
    </p:spTree>
    <p:extLst>
      <p:ext uri="{BB962C8B-B14F-4D97-AF65-F5344CB8AC3E}">
        <p14:creationId xmlns:p14="http://schemas.microsoft.com/office/powerpoint/2010/main" val="3219200655"/>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39635</TotalTime>
  <Words>430</Words>
  <Application>Microsoft Office PowerPoint</Application>
  <PresentationFormat>On-screen Show (4:3)</PresentationFormat>
  <Paragraphs>75</Paragraphs>
  <Slides>8</Slides>
  <Notes>0</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Office Theme</vt:lpstr>
      <vt:lpstr>4_Office Theme</vt:lpstr>
      <vt:lpstr>1_Office Theme</vt:lpstr>
      <vt:lpstr>2_Office Theme</vt:lpstr>
      <vt:lpstr>PowerPoint Presentation</vt:lpstr>
      <vt:lpstr>PowerPoint Presentation</vt:lpstr>
      <vt:lpstr>PowerPoint Presentation</vt:lpstr>
      <vt:lpstr>PowerPoint Presentation</vt:lpstr>
      <vt:lpstr>Word of the Week</vt:lpstr>
      <vt:lpstr>PowerPoint Presentation</vt:lpstr>
      <vt:lpstr>PowerPoint Presentation</vt:lpstr>
      <vt:lpstr>PowerPoint Presentation</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Cook</dc:creator>
  <cp:lastModifiedBy>Iain Stewart</cp:lastModifiedBy>
  <cp:revision>219</cp:revision>
  <dcterms:created xsi:type="dcterms:W3CDTF">2019-09-26T08:48:50Z</dcterms:created>
  <dcterms:modified xsi:type="dcterms:W3CDTF">2020-11-27T14:41:03Z</dcterms:modified>
</cp:coreProperties>
</file>