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92" r:id="rId3"/>
    <p:sldMasterId id="2147483804" r:id="rId4"/>
  </p:sldMasterIdLst>
  <p:notesMasterIdLst>
    <p:notesMasterId r:id="rId16"/>
  </p:notesMasterIdLst>
  <p:sldIdLst>
    <p:sldId id="257" r:id="rId5"/>
    <p:sldId id="267" r:id="rId6"/>
    <p:sldId id="276" r:id="rId7"/>
    <p:sldId id="277" r:id="rId8"/>
    <p:sldId id="296" r:id="rId9"/>
    <p:sldId id="299" r:id="rId10"/>
    <p:sldId id="297" r:id="rId11"/>
    <p:sldId id="295" r:id="rId12"/>
    <p:sldId id="298" r:id="rId13"/>
    <p:sldId id="293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72E"/>
    <a:srgbClr val="485139"/>
    <a:srgbClr val="37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67794" autoAdjust="0"/>
  </p:normalViewPr>
  <p:slideViewPr>
    <p:cSldViewPr>
      <p:cViewPr>
        <p:scale>
          <a:sx n="81" d="100"/>
          <a:sy n="81" d="100"/>
        </p:scale>
        <p:origin x="-11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p:transition spd="slow"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p:transition spd="slow"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p:transition spd="slow" advClick="0" advTm="7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p:transition spd="slow" advClick="0" advTm="7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p:transition spd="slow" advClick="0" advTm="7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p:transition spd="slow" advClick="0" advTm="7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p:transition spd="slow" advClick="0" advTm="7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p:transition spd="slow" advClick="0" advTm="7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p:transition spd="slow" advClick="0" advTm="7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p:transition spd="slow" advClick="0" advTm="7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p:transition spd="slow"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p:transition spd="slow" advClick="0" advTm="7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p:transition spd="slow" advClick="0" advTm="7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p:transition spd="slow" advClick="0" advTm="7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p:transition spd="slow" advClick="0" advTm="7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p:transition spd="slow" advClick="0" advTm="7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p:transition spd="slow" advClick="0" advTm="7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p:transition spd="slow" advClick="0" advTm="7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p:transition spd="slow" advClick="0" advTm="7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p:transition spd="slow" advClick="0" advTm="7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p:transition spd="slow" advClick="0" advTm="7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p:transition spd="slow"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p:transition spd="slow" advClick="0" advTm="7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p:transition spd="slow" advClick="0" advTm="7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p:transition spd="slow" advClick="0" advTm="7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p:transition spd="slow" advClick="0" advTm="7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p:transition spd="slow" advClick="0" advTm="7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04389"/>
      </p:ext>
    </p:extLst>
  </p:cSld>
  <p:clrMapOvr>
    <a:masterClrMapping/>
  </p:clrMapOvr>
  <p:transition spd="slow" advClick="0" advTm="7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4263"/>
      </p:ext>
    </p:extLst>
  </p:cSld>
  <p:clrMapOvr>
    <a:masterClrMapping/>
  </p:clrMapOvr>
  <p:transition spd="slow" advClick="0" advTm="7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47314"/>
      </p:ext>
    </p:extLst>
  </p:cSld>
  <p:clrMapOvr>
    <a:masterClrMapping/>
  </p:clrMapOvr>
  <p:transition spd="slow" advClick="0" advTm="7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9908"/>
      </p:ext>
    </p:extLst>
  </p:cSld>
  <p:clrMapOvr>
    <a:masterClrMapping/>
  </p:clrMapOvr>
  <p:transition spd="slow" advClick="0" advTm="7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15030"/>
      </p:ext>
    </p:extLst>
  </p:cSld>
  <p:clrMapOvr>
    <a:masterClrMapping/>
  </p:clrMapOvr>
  <p:transition spd="slow" advClick="0" advTm="7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54174"/>
      </p:ext>
    </p:extLst>
  </p:cSld>
  <p:clrMapOvr>
    <a:masterClrMapping/>
  </p:clrMapOvr>
  <p:transition spd="slow"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p:transition spd="slow" advClick="0" advTm="7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90575"/>
      </p:ext>
    </p:extLst>
  </p:cSld>
  <p:clrMapOvr>
    <a:masterClrMapping/>
  </p:clrMapOvr>
  <p:transition spd="slow" advClick="0" advTm="7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19411"/>
      </p:ext>
    </p:extLst>
  </p:cSld>
  <p:clrMapOvr>
    <a:masterClrMapping/>
  </p:clrMapOvr>
  <p:transition spd="slow" advClick="0" advTm="7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4946"/>
      </p:ext>
    </p:extLst>
  </p:cSld>
  <p:clrMapOvr>
    <a:masterClrMapping/>
  </p:clrMapOvr>
  <p:transition spd="slow" advClick="0" advTm="7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28091"/>
      </p:ext>
    </p:extLst>
  </p:cSld>
  <p:clrMapOvr>
    <a:masterClrMapping/>
  </p:clrMapOvr>
  <p:transition spd="slow" advClick="0" advTm="7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7246"/>
      </p:ext>
    </p:extLst>
  </p:cSld>
  <p:clrMapOvr>
    <a:masterClrMapping/>
  </p:clrMapOvr>
  <p:transition spd="slow"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p:transition spd="slow"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p:transition spd="slow"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p:transition spd="slow"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p:transition spd="slow"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p:transition spd="slow"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976739"/>
            <a:ext cx="550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7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December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453519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sp>
        <p:nvSpPr>
          <p:cNvPr id="2" name="AutoShape 2" descr="Red Poppy Border | Stock vector | Colour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99959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6" y="4585185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8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4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5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</a:t>
            </a:r>
            <a:r>
              <a:rPr lang="en-GB" sz="2000" dirty="0" smtClean="0">
                <a:latin typeface="SassoonCRInfant" panose="02010503020300020003" pitchFamily="2" charset="0"/>
              </a:rPr>
              <a:t>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size to cover the </a:t>
            </a:r>
            <a:r>
              <a:rPr lang="en-GB" sz="2000" dirty="0">
                <a:latin typeface="SassoonCRInfant" panose="02010503020300020003" pitchFamily="2" charset="0"/>
              </a:rPr>
              <a:t>nose, mouth and chin and </a:t>
            </a:r>
            <a:r>
              <a:rPr lang="en-GB" sz="2000" dirty="0" smtClean="0">
                <a:latin typeface="SassoonCRInfant" panose="02010503020300020003" pitchFamily="2" charset="0"/>
              </a:rPr>
              <a:t>you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shouldn't touch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          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315164" y="159449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" y="2673699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315164" y="4052569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9" y="531371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2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should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bag </a:t>
            </a:r>
            <a:r>
              <a:rPr lang="en-GB" dirty="0">
                <a:latin typeface="SassoonCRInfant" panose="02010503020300020003" pitchFamily="2" charset="0"/>
              </a:rPr>
              <a:t>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after </a:t>
            </a:r>
            <a:r>
              <a:rPr lang="en-GB" dirty="0">
                <a:latin typeface="SassoonCRInfant" panose="02010503020300020003" pitchFamily="2" charset="0"/>
              </a:rPr>
              <a:t>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and </a:t>
            </a:r>
            <a:r>
              <a:rPr lang="en-GB" dirty="0">
                <a:latin typeface="SassoonCRInfant" panose="02010503020300020003" pitchFamily="2" charset="0"/>
              </a:rPr>
              <a:t>put </a:t>
            </a:r>
            <a:r>
              <a:rPr lang="en-GB" dirty="0" smtClean="0">
                <a:latin typeface="SassoonCRInfant" panose="02010503020300020003" pitchFamily="2" charset="0"/>
              </a:rPr>
              <a:t>it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395536" y="646509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02351" y="4554941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8" y="2420888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8" y="5013194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237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merry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(adjective)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lvl="0" indent="0">
              <a:buNone/>
            </a:pPr>
            <a:r>
              <a:rPr lang="en-GB" sz="2800" b="1" i="1" dirty="0" smtClean="0"/>
              <a:t>Noun: merriment; adverb: merrily</a:t>
            </a:r>
          </a:p>
          <a:p>
            <a:pPr marL="0" lvl="0" indent="0">
              <a:buNone/>
            </a:pPr>
            <a:r>
              <a:rPr lang="en-GB" sz="2800" b="1" dirty="0" smtClean="0"/>
              <a:t>Cheerful and lively.</a:t>
            </a:r>
          </a:p>
          <a:p>
            <a:pPr marL="0" lvl="0" indent="0">
              <a:buNone/>
            </a:pPr>
            <a:r>
              <a:rPr lang="en-GB" sz="2800" dirty="0"/>
              <a:t>To be </a:t>
            </a:r>
            <a:r>
              <a:rPr lang="en-GB" sz="2800" u="sng" dirty="0"/>
              <a:t>merry</a:t>
            </a:r>
            <a:r>
              <a:rPr lang="en-GB" sz="2800" dirty="0"/>
              <a:t> is to be happy, jaunty, and ready to frolic. </a:t>
            </a:r>
            <a:r>
              <a:rPr lang="en-GB" sz="2800" dirty="0" smtClean="0"/>
              <a:t> A </a:t>
            </a:r>
            <a:r>
              <a:rPr lang="en-GB" sz="2800" dirty="0"/>
              <a:t>group of people laughing as they walk down the street is a </a:t>
            </a:r>
            <a:r>
              <a:rPr lang="en-GB" sz="2800" u="sng" dirty="0"/>
              <a:t>merry</a:t>
            </a:r>
            <a:r>
              <a:rPr lang="en-GB" sz="2800" dirty="0"/>
              <a:t> gang. </a:t>
            </a:r>
            <a:r>
              <a:rPr lang="en-GB" sz="2800" dirty="0" smtClean="0"/>
              <a:t> Anything </a:t>
            </a:r>
            <a:r>
              <a:rPr lang="en-GB" sz="2800" u="sng" dirty="0"/>
              <a:t>merry</a:t>
            </a:r>
            <a:r>
              <a:rPr lang="en-GB" sz="2800" dirty="0"/>
              <a:t> is festive, often involving games, celebrations, and parties. A </a:t>
            </a:r>
            <a:r>
              <a:rPr lang="en-GB" sz="2800" u="sng" dirty="0"/>
              <a:t>merry</a:t>
            </a:r>
            <a:r>
              <a:rPr lang="en-GB" sz="2800" dirty="0"/>
              <a:t>-go-round makes kids happy as it spins them around. Smiling and laughing are signs of being </a:t>
            </a:r>
            <a:r>
              <a:rPr lang="en-GB" sz="2800" u="sng" dirty="0"/>
              <a:t>merry</a:t>
            </a:r>
            <a:r>
              <a:rPr lang="en-GB" sz="2800" dirty="0"/>
              <a:t>. </a:t>
            </a: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We have been wishing people a ‘</a:t>
            </a:r>
            <a:r>
              <a:rPr lang="en-GB" sz="2800" u="sng" dirty="0" smtClean="0"/>
              <a:t>Merry</a:t>
            </a:r>
            <a:r>
              <a:rPr lang="en-GB" sz="2800" dirty="0" smtClean="0"/>
              <a:t> Christmas’ since the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century, when the song ‘We Wish you a Merry Christmas’ became popular, but it really took off after Charles Dickens’ novel ‘A Christmas Carol’ was published in the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391567709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70187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>
                <a:solidFill>
                  <a:srgbClr val="FF0000"/>
                </a:solidFill>
                <a:latin typeface="SassoonCRInfant" panose="02010503020300020003" pitchFamily="2" charset="0"/>
              </a:rPr>
              <a:t>Cedarbank</a:t>
            </a:r>
            <a:r>
              <a:rPr lang="en-GB" sz="2800" u="sng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 Playground Rules </a:t>
            </a:r>
            <a:endParaRPr lang="en-GB" sz="2800" u="sng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7741"/>
            <a:ext cx="2138606" cy="21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420888"/>
            <a:ext cx="80153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Last year as part of our Pupil Council’s work towards the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UN Rights Respecting School, they came up with a set of rules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for the playground.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Please be reminded that in the playground you are asked to: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Be respectful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Be kind to each other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Help each other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Give each other personal space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653136"/>
            <a:ext cx="2065412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072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Hour of Code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pupils will be learning about coding in Digital skills and IT over the coming weeks. </a:t>
            </a:r>
            <a:endParaRPr lang="en-GB" dirty="0"/>
          </a:p>
          <a:p>
            <a:r>
              <a:rPr lang="en-GB" dirty="0" smtClean="0"/>
              <a:t>We will be taking part in Hour of Code where pupils will get to learn some simple coding skills for themselves.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466850" cy="1466850"/>
          </a:xfrm>
          <a:prstGeom prst="rect">
            <a:avLst/>
          </a:prstGeom>
        </p:spPr>
      </p:pic>
      <p:pic>
        <p:nvPicPr>
          <p:cNvPr id="1027" name="Picture 3" descr="C:\Users\nerissa.davies\AppData\Local\Microsoft\Windows\INetCache\IE\CDRBZKSS\coding_large_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43" y="4077072"/>
            <a:ext cx="2872405" cy="19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rissa.davies\AppData\Local\Microsoft\Windows\INetCache\IE\CDRBZKSS\Internet-Computer-Laptop-Technology-Screen-Macbook-133016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18885"/>
            <a:ext cx="3253705" cy="20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1139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008" y="206084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0000"/>
                </a:solidFill>
                <a:latin typeface="SassoonCRInfant" panose="02010503020300020003" pitchFamily="2" charset="0"/>
              </a:rPr>
              <a:t>Cedarbank</a:t>
            </a:r>
            <a:r>
              <a:rPr lang="en-GB" sz="2400" dirty="0">
                <a:solidFill>
                  <a:srgbClr val="FF0000"/>
                </a:solidFill>
                <a:latin typeface="SassoonCRInfant" panose="02010503020300020003" pitchFamily="2" charset="0"/>
              </a:rPr>
              <a:t> School Virtual Christmas Fayre 2020</a:t>
            </a:r>
          </a:p>
          <a:p>
            <a:endParaRPr lang="en-GB" sz="2400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We </a:t>
            </a:r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are delighted to present our first ever Virtual Christmas Fayre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!</a:t>
            </a:r>
          </a:p>
          <a:p>
            <a:pPr algn="ctr"/>
            <a:endParaRPr lang="en-GB" sz="2400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algn="r"/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        The catalogue and order form are                  </a:t>
            </a:r>
          </a:p>
          <a:p>
            <a:pPr algn="r"/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          live for all to see the wonderful goodies that have been made within the school.</a:t>
            </a:r>
          </a:p>
          <a:p>
            <a:pPr algn="r"/>
            <a:endParaRPr lang="en-GB" sz="2400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                          Our </a:t>
            </a:r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staff and pupils have been busy </a:t>
            </a:r>
            <a:endParaRPr lang="en-GB" sz="2400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                         creating </a:t>
            </a:r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a variety of items, 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many </a:t>
            </a:r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of </a:t>
            </a:r>
            <a:endParaRPr lang="en-GB" sz="2400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                                   which </a:t>
            </a:r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will be 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made to order. </a:t>
            </a:r>
          </a:p>
          <a:p>
            <a:r>
              <a:rPr lang="en-GB" sz="2400" dirty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            </a:t>
            </a:r>
            <a:r>
              <a:rPr lang="en-GB" sz="24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 Happy </a:t>
            </a:r>
            <a:r>
              <a:rPr lang="en-GB" sz="2400" dirty="0">
                <a:solidFill>
                  <a:srgbClr val="FF0000"/>
                </a:solidFill>
                <a:latin typeface="SassoonCRInfant" panose="02010503020300020003" pitchFamily="2" charset="0"/>
              </a:rPr>
              <a:t>Shopping and Merry Christmas!</a:t>
            </a:r>
            <a:endParaRPr lang="en-GB" sz="2400" b="0" i="0" dirty="0">
              <a:solidFill>
                <a:srgbClr val="FF0000"/>
              </a:solidFill>
              <a:effectLst/>
              <a:latin typeface="SassoonCRInfant" panose="02010503020300020003" pitchFamily="2" charset="0"/>
            </a:endParaRPr>
          </a:p>
        </p:txBody>
      </p:sp>
      <p:pic>
        <p:nvPicPr>
          <p:cNvPr id="5" name="Picture 4" descr="C:\Users\jennifer.smith1\AppData\Local\Microsoft\Windows\INetCache\IE\Y7WH1RT5\Garland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312368" cy="1109324"/>
          </a:xfrm>
          <a:prstGeom prst="rect">
            <a:avLst/>
          </a:prstGeom>
        </p:spPr>
      </p:pic>
      <p:pic>
        <p:nvPicPr>
          <p:cNvPr id="6" name="Picture 5" descr="C:\Users\jennifer.smith1\AppData\Local\Microsoft\Windows\INetCache\IE\Y7WH1RT5\Garland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670" y="620688"/>
            <a:ext cx="3337761" cy="1109324"/>
          </a:xfrm>
          <a:prstGeom prst="rect">
            <a:avLst/>
          </a:prstGeom>
        </p:spPr>
      </p:pic>
      <p:pic>
        <p:nvPicPr>
          <p:cNvPr id="7" name="Picture 6" descr="Link to homep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5876"/>
            <a:ext cx="1054727" cy="1224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2597274" cy="30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2412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3" t="3303" r="3114" b="4215"/>
          <a:stretch/>
        </p:blipFill>
        <p:spPr>
          <a:xfrm>
            <a:off x="2339752" y="2854393"/>
            <a:ext cx="4051270" cy="4003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4624"/>
            <a:ext cx="8568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23672E"/>
                </a:solidFill>
                <a:latin typeface="SassoonCRInfant" panose="02010503020300020003" pitchFamily="2" charset="0"/>
              </a:rPr>
              <a:t>Congratulations everyone! </a:t>
            </a:r>
          </a:p>
          <a:p>
            <a:pPr algn="ctr"/>
            <a:endParaRPr lang="en-GB" sz="2400" dirty="0" smtClean="0">
              <a:solidFill>
                <a:srgbClr val="23672E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srgbClr val="23672E"/>
                </a:solidFill>
                <a:latin typeface="SassoonCRInfant" panose="02010503020300020003" pitchFamily="2" charset="0"/>
              </a:rPr>
              <a:t>All the gardening that you do around the school has earned </a:t>
            </a:r>
          </a:p>
          <a:p>
            <a:pPr algn="ctr"/>
            <a:r>
              <a:rPr lang="en-GB" sz="2400" dirty="0" smtClean="0">
                <a:solidFill>
                  <a:srgbClr val="23672E"/>
                </a:solidFill>
                <a:latin typeface="SassoonCRInfant" panose="02010503020300020003" pitchFamily="2" charset="0"/>
              </a:rPr>
              <a:t>a five star award from the Royal Horticultural Society (RHS)</a:t>
            </a:r>
          </a:p>
          <a:p>
            <a:pPr algn="ctr"/>
            <a:r>
              <a:rPr lang="en-GB" sz="2400" dirty="0" smtClean="0">
                <a:solidFill>
                  <a:srgbClr val="23672E"/>
                </a:solidFill>
                <a:latin typeface="SassoonCRInfant" panose="02010503020300020003" pitchFamily="2" charset="0"/>
              </a:rPr>
              <a:t>We have been working towards over the last three years.</a:t>
            </a:r>
          </a:p>
          <a:p>
            <a:pPr algn="ctr"/>
            <a:endParaRPr lang="en-GB" sz="2400" dirty="0" smtClean="0">
              <a:solidFill>
                <a:srgbClr val="23672E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srgbClr val="23672E"/>
                </a:solidFill>
                <a:latin typeface="SassoonCRInfant" panose="02010503020300020003" pitchFamily="2" charset="0"/>
              </a:rPr>
              <a:t>What a fabulous achievement everyone!</a:t>
            </a:r>
            <a:endParaRPr lang="en-GB" sz="2400" dirty="0">
              <a:solidFill>
                <a:srgbClr val="23672E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6990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40009</TotalTime>
  <Words>597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4_Office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Hour of Code           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229</cp:revision>
  <dcterms:created xsi:type="dcterms:W3CDTF">2019-09-26T08:48:50Z</dcterms:created>
  <dcterms:modified xsi:type="dcterms:W3CDTF">2020-12-07T11:14:54Z</dcterms:modified>
</cp:coreProperties>
</file>