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92" r:id="rId3"/>
    <p:sldMasterId id="2147483804" r:id="rId4"/>
    <p:sldMasterId id="2147483816" r:id="rId5"/>
  </p:sldMasterIdLst>
  <p:notesMasterIdLst>
    <p:notesMasterId r:id="rId19"/>
  </p:notesMasterIdLst>
  <p:sldIdLst>
    <p:sldId id="257" r:id="rId6"/>
    <p:sldId id="267" r:id="rId7"/>
    <p:sldId id="276" r:id="rId8"/>
    <p:sldId id="277" r:id="rId9"/>
    <p:sldId id="301" r:id="rId10"/>
    <p:sldId id="299" r:id="rId11"/>
    <p:sldId id="300" r:id="rId12"/>
    <p:sldId id="297" r:id="rId13"/>
    <p:sldId id="302" r:id="rId14"/>
    <p:sldId id="303" r:id="rId15"/>
    <p:sldId id="304" r:id="rId16"/>
    <p:sldId id="293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72E"/>
    <a:srgbClr val="485139"/>
    <a:srgbClr val="37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67794" autoAdjust="0"/>
  </p:normalViewPr>
  <p:slideViewPr>
    <p:cSldViewPr>
      <p:cViewPr>
        <p:scale>
          <a:sx n="69" d="100"/>
          <a:sy n="69" d="100"/>
        </p:scale>
        <p:origin x="-147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0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4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1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5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9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1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2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8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0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3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5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0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9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8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2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FAC8-A4EC-433D-BFCC-C997E165AE44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FC2F-B684-4E9F-A63E-1B13D1C92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976739"/>
            <a:ext cx="575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14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December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453519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sp>
        <p:nvSpPr>
          <p:cNvPr id="2" name="AutoShape 2" descr="Red Poppy Border | Stock vector | Colour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55" y="3438404"/>
            <a:ext cx="3810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Border / Frame - Download From Over 50 Million High Quality Stock  Photos, Images, Vectors.… | Christmas border, Free christmas borders,  Christmas board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7"/>
          <a:stretch/>
        </p:blipFill>
        <p:spPr bwMode="auto">
          <a:xfrm>
            <a:off x="0" y="73586"/>
            <a:ext cx="9036496" cy="675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2228" y="1196752"/>
            <a:ext cx="417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Christmas Cake Bake-along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193463"/>
            <a:ext cx="2847975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5940" y="1997103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We are looking forward to seeing all your beautiful Christmas cake creations. Please remember to share your pics with us by 18</a:t>
            </a:r>
            <a:r>
              <a:rPr lang="en-GB" sz="20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latin typeface="SassoonCRInfant" panose="02010503020300020003" pitchFamily="2" charset="0"/>
              </a:rPr>
              <a:t> December.</a:t>
            </a:r>
          </a:p>
          <a:p>
            <a:pPr algn="ctr"/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All students and staff have received a laminated recipe card and the video guide is on our Twitter page.</a:t>
            </a:r>
          </a:p>
          <a:p>
            <a:pPr algn="ctr"/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Happy baking folks! 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christmas border -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3028" y="-1261680"/>
            <a:ext cx="7424468" cy="98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855" r="15867"/>
          <a:stretch/>
        </p:blipFill>
        <p:spPr>
          <a:xfrm>
            <a:off x="2267744" y="-35028"/>
            <a:ext cx="3888432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996952"/>
            <a:ext cx="63272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Wishing you a restful, relaxing and fun holiday.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The last day of term is Friday 18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December. 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endParaRPr lang="en-GB" dirty="0" smtClean="0">
              <a:latin typeface="SassoonCRInfant" panose="02010503020300020003" pitchFamily="2" charset="0"/>
            </a:endParaRP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We are looking forward to seeing you again in the new year.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The first day of term for students is Wednesday 6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January 2021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4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6" y="4585185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8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4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5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</a:t>
            </a:r>
            <a:r>
              <a:rPr lang="en-GB" sz="2000" dirty="0" smtClean="0">
                <a:latin typeface="SassoonCRInfant" panose="02010503020300020003" pitchFamily="2" charset="0"/>
              </a:rPr>
              <a:t>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size to cover the </a:t>
            </a:r>
            <a:r>
              <a:rPr lang="en-GB" sz="2000" dirty="0">
                <a:latin typeface="SassoonCRInfant" panose="02010503020300020003" pitchFamily="2" charset="0"/>
              </a:rPr>
              <a:t>nose, mouth and chin and </a:t>
            </a:r>
            <a:r>
              <a:rPr lang="en-GB" sz="2000" dirty="0" smtClean="0">
                <a:latin typeface="SassoonCRInfant" panose="02010503020300020003" pitchFamily="2" charset="0"/>
              </a:rPr>
              <a:t>you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    shouldn't touch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          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315164" y="159449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" y="2673699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315164" y="4052569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9" y="531371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2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should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bag </a:t>
            </a:r>
            <a:r>
              <a:rPr lang="en-GB" dirty="0">
                <a:latin typeface="SassoonCRInfant" panose="02010503020300020003" pitchFamily="2" charset="0"/>
              </a:rPr>
              <a:t>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after </a:t>
            </a:r>
            <a:r>
              <a:rPr lang="en-GB" dirty="0">
                <a:latin typeface="SassoonCRInfant" panose="02010503020300020003" pitchFamily="2" charset="0"/>
              </a:rPr>
              <a:t>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and </a:t>
            </a:r>
            <a:r>
              <a:rPr lang="en-GB" dirty="0">
                <a:latin typeface="SassoonCRInfant" panose="02010503020300020003" pitchFamily="2" charset="0"/>
              </a:rPr>
              <a:t>put </a:t>
            </a:r>
            <a:r>
              <a:rPr lang="en-GB" dirty="0" smtClean="0">
                <a:latin typeface="SassoonCRInfant" panose="02010503020300020003" pitchFamily="2" charset="0"/>
              </a:rPr>
              <a:t>it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395536" y="646509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02351" y="4554941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8" y="2420888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8" y="5013194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festive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(adjective)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Relating to a </a:t>
            </a:r>
            <a:r>
              <a:rPr lang="en-GB" sz="2800" u="sng" dirty="0" smtClean="0"/>
              <a:t>festival</a:t>
            </a:r>
            <a:r>
              <a:rPr lang="en-GB" sz="2800" dirty="0" smtClean="0"/>
              <a:t>, especially Christmas: “The </a:t>
            </a:r>
            <a:r>
              <a:rPr lang="en-GB" sz="2800" u="sng" dirty="0" smtClean="0"/>
              <a:t>festive</a:t>
            </a:r>
            <a:r>
              <a:rPr lang="en-GB" sz="2800" dirty="0" smtClean="0"/>
              <a:t> season seems to begin earlier each year”.</a:t>
            </a:r>
          </a:p>
          <a:p>
            <a:pPr marL="0" lvl="0" indent="0">
              <a:buNone/>
            </a:pPr>
            <a:r>
              <a:rPr lang="en-GB" sz="2800" dirty="0" smtClean="0"/>
              <a:t>Cheerful and celebratory: “The sombre atmosphere has given way to a </a:t>
            </a:r>
            <a:r>
              <a:rPr lang="en-GB" sz="2800" u="sng" dirty="0" smtClean="0"/>
              <a:t>festive</a:t>
            </a:r>
            <a:r>
              <a:rPr lang="en-GB" sz="2800" dirty="0" smtClean="0"/>
              <a:t> mood”.</a:t>
            </a:r>
          </a:p>
          <a:p>
            <a:pPr marL="0" lvl="0" indent="0">
              <a:buNone/>
            </a:pPr>
            <a:r>
              <a:rPr lang="en-GB" sz="2800" dirty="0" smtClean="0"/>
              <a:t>Despite the situation this year, I hope you will all have time to get into a </a:t>
            </a:r>
            <a:r>
              <a:rPr lang="en-GB" sz="2800" u="sng" dirty="0" smtClean="0"/>
              <a:t>festive</a:t>
            </a:r>
            <a:r>
              <a:rPr lang="en-GB" sz="2800" dirty="0" smtClean="0"/>
              <a:t> mood during this </a:t>
            </a:r>
            <a:r>
              <a:rPr lang="en-GB" sz="2800" u="sng" dirty="0" smtClean="0"/>
              <a:t>festive</a:t>
            </a:r>
            <a:r>
              <a:rPr lang="en-GB" sz="2800" dirty="0" smtClean="0"/>
              <a:t> season, and join in with some </a:t>
            </a:r>
            <a:r>
              <a:rPr lang="en-GB" sz="2800" u="sng" dirty="0" smtClean="0"/>
              <a:t>festivities</a:t>
            </a:r>
            <a:r>
              <a:rPr lang="en-GB" sz="2800" dirty="0" smtClean="0"/>
              <a:t>!</a:t>
            </a:r>
            <a:endParaRPr lang="en-GB" sz="2800" dirty="0"/>
          </a:p>
          <a:p>
            <a:pPr marL="0" lv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89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70187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>
                <a:solidFill>
                  <a:srgbClr val="FF0000"/>
                </a:solidFill>
                <a:latin typeface="SassoonCRInfant" panose="02010503020300020003" pitchFamily="2" charset="0"/>
              </a:rPr>
              <a:t>Cedarbank</a:t>
            </a:r>
            <a:r>
              <a:rPr lang="en-GB" sz="2800" u="sng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 Playground Rules </a:t>
            </a:r>
            <a:endParaRPr lang="en-GB" sz="2800" u="sng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7741"/>
            <a:ext cx="2138606" cy="21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420888"/>
            <a:ext cx="80153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Last year as part of our Pupil Council’s work towards the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UN Rights Respecting School, they came up with a set of rules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for the playground.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Please be reminded that in the playground you are asked to: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Be respectful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Be kind to each other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Help each other</a:t>
            </a:r>
          </a:p>
          <a:p>
            <a:pPr marL="285750" indent="-285750">
              <a:buFontTx/>
              <a:buChar char="-"/>
            </a:pPr>
            <a:r>
              <a:rPr lang="en-GB" sz="2400" dirty="0" smtClean="0">
                <a:latin typeface="SassoonCRInfant" panose="02010503020300020003" pitchFamily="2" charset="0"/>
              </a:rPr>
              <a:t>Give each other personal space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653136"/>
            <a:ext cx="2065412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2729105"/>
            <a:ext cx="239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Pupil Toilets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844449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Please remember that the toilets are for everyone to use.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Please treat them with respect.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endParaRPr lang="en-GB" sz="2800" dirty="0" smtClean="0">
              <a:latin typeface="SassoonCRInfant" panose="02010503020300020003" pitchFamily="2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09064"/>
            <a:ext cx="1986043" cy="19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Hour of Code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pupils will be learning about coding in Digital skills and IT over the coming weeks. </a:t>
            </a:r>
            <a:endParaRPr lang="en-GB" dirty="0"/>
          </a:p>
          <a:p>
            <a:r>
              <a:rPr lang="en-GB" dirty="0" smtClean="0"/>
              <a:t>We will be taking part in Hour of Code where pupils will get to learn some simple coding skills for themselves.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466850" cy="1466850"/>
          </a:xfrm>
          <a:prstGeom prst="rect">
            <a:avLst/>
          </a:prstGeom>
        </p:spPr>
      </p:pic>
      <p:pic>
        <p:nvPicPr>
          <p:cNvPr id="1027" name="Picture 3" descr="C:\Users\nerissa.davies\AppData\Local\Microsoft\Windows\INetCache\IE\CDRBZKSS\coding_large_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43" y="4077072"/>
            <a:ext cx="2872405" cy="19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rissa.davies\AppData\Local\Microsoft\Windows\INetCache\IE\CDRBZKSS\Internet-Computer-Laptop-Technology-Screen-Macbook-133016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18885"/>
            <a:ext cx="3253705" cy="20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169" y="636655"/>
            <a:ext cx="609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Robin Hood and his Socially Distanced Men</a:t>
            </a:r>
          </a:p>
          <a:p>
            <a:pPr algn="ctr" defTabSz="6858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Our Online Pantomime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823"/>
          <a:stretch/>
        </p:blipFill>
        <p:spPr>
          <a:xfrm>
            <a:off x="251520" y="224297"/>
            <a:ext cx="1151000" cy="1476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918" y="301517"/>
            <a:ext cx="1607344" cy="1543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519" y="4357687"/>
            <a:ext cx="1564481" cy="1643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2492896"/>
            <a:ext cx="76240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On Monday, the whole of Cedarbank School will have an afternoon at the Pantomime.</a:t>
            </a:r>
          </a:p>
          <a:p>
            <a:pPr algn="ctr" defTabSz="685800"/>
            <a:endParaRPr lang="en-GB" sz="16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We will watch </a:t>
            </a:r>
            <a:r>
              <a:rPr lang="en-GB" sz="16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</a:t>
            </a:r>
            <a:r>
              <a:rPr lang="en-GB" sz="24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Robin </a:t>
            </a:r>
            <a:r>
              <a:rPr lang="en-GB" sz="2400" dirty="0">
                <a:solidFill>
                  <a:srgbClr val="00B050"/>
                </a:solidFill>
                <a:latin typeface="SassoonCRInfant" panose="02010503020300020003" pitchFamily="2" charset="0"/>
              </a:rPr>
              <a:t>Hood and his Socially Distanced Men </a:t>
            </a:r>
            <a:endParaRPr lang="en-GB" sz="2400" dirty="0" smtClean="0">
              <a:solidFill>
                <a:srgbClr val="00B050"/>
              </a:solidFill>
              <a:latin typeface="SassoonCRInfant" panose="02010503020300020003" pitchFamily="2" charset="0"/>
            </a:endParaRPr>
          </a:p>
          <a:p>
            <a:pPr algn="ctr" defTabSz="685800"/>
            <a:r>
              <a:rPr lang="en-GB" sz="16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in </a:t>
            </a:r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our classrooms </a:t>
            </a:r>
            <a:endParaRPr lang="en-GB" sz="16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 defTabSz="685800"/>
            <a:r>
              <a:rPr lang="en-GB" sz="16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at </a:t>
            </a:r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2pm with our Teachers and PSWs.</a:t>
            </a:r>
          </a:p>
          <a:p>
            <a:pPr algn="ctr" defTabSz="685800"/>
            <a:endParaRPr lang="en-GB" sz="16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S1-S3 will stay in their Tutor class and watch with their Outdoor Learning Teacher.</a:t>
            </a:r>
          </a:p>
          <a:p>
            <a:pPr defTabSz="685800"/>
            <a:endParaRPr lang="en-GB" sz="16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S4 and 5 will go to their P6 and 7 lesson and watch with their teacher.</a:t>
            </a:r>
          </a:p>
          <a:p>
            <a:pPr defTabSz="685800"/>
            <a:endParaRPr lang="en-GB" sz="16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S6 will stay in their classroom at Armadale.</a:t>
            </a:r>
          </a:p>
          <a:p>
            <a:pPr algn="ctr" defTabSz="685800"/>
            <a:endParaRPr lang="en-GB" sz="16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Please remember that we cannot share our snacks and sweets with our friends this year.</a:t>
            </a:r>
          </a:p>
          <a:p>
            <a:pPr algn="ctr" defTabSz="685800"/>
            <a:endParaRPr lang="en-GB" sz="16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 defTabSz="685800"/>
            <a:r>
              <a:rPr lang="en-GB" sz="1600" dirty="0">
                <a:solidFill>
                  <a:prstClr val="black"/>
                </a:solidFill>
                <a:latin typeface="SassoonCRInfant" panose="02010503020300020003" pitchFamily="2" charset="0"/>
              </a:rPr>
              <a:t>Have a lovely afternoon!!!!!</a:t>
            </a:r>
          </a:p>
        </p:txBody>
      </p:sp>
    </p:spTree>
    <p:extLst>
      <p:ext uri="{BB962C8B-B14F-4D97-AF65-F5344CB8AC3E}">
        <p14:creationId xmlns:p14="http://schemas.microsoft.com/office/powerpoint/2010/main" val="28868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diamond/>
      </p:transition>
    </mc:Choice>
    <mc:Fallback>
      <p:transition spd="slow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44574</TotalTime>
  <Words>645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4_Office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PowerPoint Presentation</vt:lpstr>
      <vt:lpstr>Hour of Code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242</cp:revision>
  <dcterms:created xsi:type="dcterms:W3CDTF">2019-09-26T08:48:50Z</dcterms:created>
  <dcterms:modified xsi:type="dcterms:W3CDTF">2020-12-14T10:04:15Z</dcterms:modified>
</cp:coreProperties>
</file>